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411" r:id="rId2"/>
    <p:sldId id="502" r:id="rId3"/>
    <p:sldId id="504" r:id="rId4"/>
    <p:sldId id="505" r:id="rId5"/>
    <p:sldId id="489" r:id="rId6"/>
    <p:sldId id="490" r:id="rId7"/>
    <p:sldId id="484" r:id="rId8"/>
    <p:sldId id="487" r:id="rId9"/>
    <p:sldId id="488" r:id="rId10"/>
    <p:sldId id="481" r:id="rId11"/>
    <p:sldId id="482" r:id="rId12"/>
    <p:sldId id="480" r:id="rId13"/>
    <p:sldId id="485" r:id="rId14"/>
    <p:sldId id="486" r:id="rId15"/>
    <p:sldId id="491" r:id="rId16"/>
    <p:sldId id="494" r:id="rId17"/>
    <p:sldId id="492" r:id="rId18"/>
    <p:sldId id="493" r:id="rId19"/>
    <p:sldId id="495" r:id="rId20"/>
    <p:sldId id="496" r:id="rId21"/>
    <p:sldId id="497" r:id="rId22"/>
    <p:sldId id="501" r:id="rId23"/>
    <p:sldId id="474" r:id="rId24"/>
    <p:sldId id="475" r:id="rId25"/>
    <p:sldId id="476" r:id="rId26"/>
    <p:sldId id="477" r:id="rId27"/>
    <p:sldId id="478" r:id="rId28"/>
    <p:sldId id="479" r:id="rId29"/>
    <p:sldId id="473"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A6FF"/>
    <a:srgbClr val="1EA0FF"/>
    <a:srgbClr val="FF00A7"/>
    <a:srgbClr val="B9DCE6"/>
    <a:srgbClr val="80C2D5"/>
    <a:srgbClr val="7598A4"/>
    <a:srgbClr val="72ABBD"/>
    <a:srgbClr val="FFF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autoAdjust="0"/>
    <p:restoredTop sz="78134" autoAdjust="0"/>
  </p:normalViewPr>
  <p:slideViewPr>
    <p:cSldViewPr snapToObjects="1" showGuides="1">
      <p:cViewPr>
        <p:scale>
          <a:sx n="76" d="100"/>
          <a:sy n="76" d="100"/>
        </p:scale>
        <p:origin x="-1000" y="-96"/>
      </p:cViewPr>
      <p:guideLst>
        <p:guide orient="horz" pos="575"/>
        <p:guide pos="5279"/>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20712A-4EF3-DA45-AA1E-CFB71BCF4209}" type="datetimeFigureOut">
              <a:rPr lang="en-US" smtClean="0"/>
              <a:t>1/29/17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583728-4F15-1C4B-A41D-7D38C986F9F9}" type="slidenum">
              <a:rPr lang="en-US" smtClean="0"/>
              <a:t>‹#›</a:t>
            </a:fld>
            <a:endParaRPr lang="en-US"/>
          </a:p>
        </p:txBody>
      </p:sp>
    </p:spTree>
    <p:extLst>
      <p:ext uri="{BB962C8B-B14F-4D97-AF65-F5344CB8AC3E}">
        <p14:creationId xmlns:p14="http://schemas.microsoft.com/office/powerpoint/2010/main" val="4273373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EB4599-E23D-FC47-95F2-77B50D4F94C6}" type="datetimeFigureOut">
              <a:rPr lang="en-US" smtClean="0"/>
              <a:pPr/>
              <a:t>1/29/17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A72892-E56D-A547-B502-96178A1BC013}" type="slidenum">
              <a:rPr lang="en-US" smtClean="0"/>
              <a:pPr/>
              <a:t>‹#›</a:t>
            </a:fld>
            <a:endParaRPr lang="en-US"/>
          </a:p>
        </p:txBody>
      </p:sp>
    </p:spTree>
    <p:extLst>
      <p:ext uri="{BB962C8B-B14F-4D97-AF65-F5344CB8AC3E}">
        <p14:creationId xmlns:p14="http://schemas.microsoft.com/office/powerpoint/2010/main" val="16211687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Jeannette Wing is an important figure when it comes to the idea of computational thinking. This</a:t>
            </a:r>
            <a:r>
              <a:rPr lang="en-US" baseline="0" dirty="0" smtClean="0"/>
              <a:t> is how she defines it. </a:t>
            </a:r>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12</a:t>
            </a:fld>
            <a:endParaRPr lang="en-US"/>
          </a:p>
        </p:txBody>
      </p:sp>
    </p:spTree>
    <p:extLst>
      <p:ext uri="{BB962C8B-B14F-4D97-AF65-F5344CB8AC3E}">
        <p14:creationId xmlns:p14="http://schemas.microsoft.com/office/powerpoint/2010/main" val="3547737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13</a:t>
            </a:fld>
            <a:endParaRPr lang="en-US"/>
          </a:p>
        </p:txBody>
      </p:sp>
    </p:spTree>
    <p:extLst>
      <p:ext uri="{BB962C8B-B14F-4D97-AF65-F5344CB8AC3E}">
        <p14:creationId xmlns:p14="http://schemas.microsoft.com/office/powerpoint/2010/main" val="3258272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Computational</a:t>
            </a:r>
            <a:r>
              <a:rPr lang="en-US" baseline="0" dirty="0" smtClean="0"/>
              <a:t> thinking is really about abstraction. Being able to see a specific problem and recognize that it’s part of a more abstract and general problem. This is what allows us to encode that problem for a computer so that it can be solved over and over again using an algorithm. This enables SCALE, which is the benefit of computing. </a:t>
            </a:r>
          </a:p>
          <a:p>
            <a:endParaRPr lang="en-US" baseline="0" dirty="0" smtClean="0"/>
          </a:p>
          <a:p>
            <a:r>
              <a:rPr lang="en-US" baseline="0" dirty="0" smtClean="0"/>
              <a:t>CT is not explicitly about programming, though we will learn programming in this course as a way to practice communicating our computational thinking in a way that computers can act on it.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14</a:t>
            </a:fld>
            <a:endParaRPr lang="en-US"/>
          </a:p>
        </p:txBody>
      </p:sp>
    </p:spTree>
    <p:extLst>
      <p:ext uri="{BB962C8B-B14F-4D97-AF65-F5344CB8AC3E}">
        <p14:creationId xmlns:p14="http://schemas.microsoft.com/office/powerpoint/2010/main" val="4157884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Modeling</a:t>
            </a:r>
            <a:r>
              <a:rPr lang="en-US" baseline="0" dirty="0" smtClean="0"/>
              <a:t> is important because it allows us to represent information in a computer system. You can think of modeling as an editorial process because you have to systematically think through what’s included / excluded and highlighted by a model of the world. </a:t>
            </a:r>
          </a:p>
          <a:p>
            <a:endParaRPr lang="en-US" baseline="0" dirty="0" smtClean="0"/>
          </a:p>
          <a:p>
            <a:r>
              <a:rPr lang="en-US" baseline="0" dirty="0" smtClean="0"/>
              <a:t>For instance in a weather model you can’t represent every molecule of atmosphere in the computer’s memory because that would take up way too much memory! So we simplify and make assumptions that make our models tractable (i.e. solvable) by the computer. </a:t>
            </a:r>
          </a:p>
          <a:p>
            <a:endParaRPr lang="en-US" baseline="0" dirty="0" smtClean="0"/>
          </a:p>
          <a:p>
            <a:r>
              <a:rPr lang="en-US" baseline="0" dirty="0" smtClean="0"/>
              <a:t>Abstraction lets us recombine models in different ways. </a:t>
            </a:r>
            <a:r>
              <a:rPr lang="en-US" sz="1200" kern="1200" dirty="0" smtClean="0">
                <a:solidFill>
                  <a:schemeClr val="tx1"/>
                </a:solidFill>
                <a:latin typeface="+mn-lt"/>
                <a:ea typeface="+mn-ea"/>
                <a:cs typeface="+mn-cs"/>
              </a:rPr>
              <a:t>When we deliberately separate our system into parts that can be individually understood, tested, reused, and substituted, then we are creating new abstractions.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15</a:t>
            </a:fld>
            <a:endParaRPr lang="en-US"/>
          </a:p>
        </p:txBody>
      </p:sp>
    </p:spTree>
    <p:extLst>
      <p:ext uri="{BB962C8B-B14F-4D97-AF65-F5344CB8AC3E}">
        <p14:creationId xmlns:p14="http://schemas.microsoft.com/office/powerpoint/2010/main" val="1467728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for instance a news site like Google News which uses personalization to recommend articles to the user. </a:t>
            </a:r>
          </a:p>
          <a:p>
            <a:endParaRPr lang="en-US" dirty="0" smtClean="0"/>
          </a:p>
          <a:p>
            <a:r>
              <a:rPr lang="en-US" dirty="0" smtClean="0"/>
              <a:t>Abstractions in model could be</a:t>
            </a:r>
            <a:r>
              <a:rPr lang="en-US" baseline="0" dirty="0" smtClean="0"/>
              <a:t> things like demographics (age, sex), interests, location, previously browsed news items or sites. But this is just a MODEL of a user! People are much more complex. </a:t>
            </a:r>
          </a:p>
          <a:p>
            <a:endParaRPr lang="en-US" baseline="0" dirty="0" smtClean="0"/>
          </a:p>
          <a:p>
            <a:r>
              <a:rPr lang="en-US" baseline="0" dirty="0" smtClean="0"/>
              <a:t>Nonetheless this user model allows </a:t>
            </a:r>
            <a:r>
              <a:rPr lang="en-US" baseline="0" dirty="0" err="1" smtClean="0"/>
              <a:t>google</a:t>
            </a:r>
            <a:r>
              <a:rPr lang="en-US" baseline="0" dirty="0" smtClean="0"/>
              <a:t> to personalize not only your news, but also also your search results, and other services that </a:t>
            </a:r>
            <a:r>
              <a:rPr lang="en-US" baseline="0" dirty="0" err="1" smtClean="0"/>
              <a:t>google</a:t>
            </a:r>
            <a:r>
              <a:rPr lang="en-US" baseline="0" dirty="0" smtClean="0"/>
              <a:t> may want to personalize, like the ads you’re shown. So by using a model of the user they can personalize not just news but many other things as well.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16</a:t>
            </a:fld>
            <a:endParaRPr lang="en-US"/>
          </a:p>
        </p:txBody>
      </p:sp>
    </p:spTree>
    <p:extLst>
      <p:ext uri="{BB962C8B-B14F-4D97-AF65-F5344CB8AC3E}">
        <p14:creationId xmlns:p14="http://schemas.microsoft.com/office/powerpoint/2010/main" val="3404797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Decomposition</a:t>
            </a:r>
            <a:r>
              <a:rPr lang="en-US" sz="1200" kern="1200" baseline="0" dirty="0" smtClean="0">
                <a:solidFill>
                  <a:schemeClr val="tx1"/>
                </a:solidFill>
                <a:latin typeface="+mn-lt"/>
                <a:ea typeface="+mn-ea"/>
                <a:cs typeface="+mn-cs"/>
              </a:rPr>
              <a:t> is </a:t>
            </a:r>
            <a:r>
              <a:rPr lang="en-US" sz="1200" kern="1200" dirty="0" smtClean="0">
                <a:solidFill>
                  <a:schemeClr val="tx1"/>
                </a:solidFill>
                <a:latin typeface="+mn-lt"/>
                <a:ea typeface="+mn-ea"/>
                <a:cs typeface="+mn-cs"/>
              </a:rPr>
              <a:t>about pulling apart the steps of a process. Some things that we think of as a single action are actually a composite of many smaller actions.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can</a:t>
            </a:r>
            <a:r>
              <a:rPr lang="en-US" sz="1200" kern="1200" baseline="0" dirty="0" smtClean="0">
                <a:solidFill>
                  <a:schemeClr val="tx1"/>
                </a:solidFill>
                <a:latin typeface="+mn-lt"/>
                <a:ea typeface="+mn-ea"/>
                <a:cs typeface="+mn-cs"/>
              </a:rPr>
              <a:t> break up a big complex task into smaller simpler tasks, some of those simpler / smaller tasks might be solved by a computer, thus subtracting that sub-step from the human effort involved. Other sub-tasks may still need human attention and can’t be automated, but by dis-aggregating and decomposing you allow each (i.e. humans or computers) do what they do best, and then recombine those steps to solve the larger problem. </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9A72892-E56D-A547-B502-96178A1BC013}" type="slidenum">
              <a:rPr lang="en-US" smtClean="0"/>
              <a:pPr/>
              <a:t>17</a:t>
            </a:fld>
            <a:endParaRPr lang="en-US"/>
          </a:p>
        </p:txBody>
      </p:sp>
    </p:spTree>
    <p:extLst>
      <p:ext uri="{BB962C8B-B14F-4D97-AF65-F5344CB8AC3E}">
        <p14:creationId xmlns:p14="http://schemas.microsoft.com/office/powerpoint/2010/main" val="2661681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back to the </a:t>
            </a:r>
            <a:r>
              <a:rPr lang="en-US" dirty="0" err="1" smtClean="0"/>
              <a:t>treasuryIO</a:t>
            </a:r>
            <a:r>
              <a:rPr lang="en-US" baseline="0" dirty="0" smtClean="0"/>
              <a:t> example, what might be the subtasks in its operation of transforming data into written tweets?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18</a:t>
            </a:fld>
            <a:endParaRPr lang="en-US"/>
          </a:p>
        </p:txBody>
      </p:sp>
    </p:spTree>
    <p:extLst>
      <p:ext uri="{BB962C8B-B14F-4D97-AF65-F5344CB8AC3E}">
        <p14:creationId xmlns:p14="http://schemas.microsoft.com/office/powerpoint/2010/main" val="663282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Algorithms are sequences of steps that can be used to solve the sub problems that you’ve identified as part of a larger task. For the most part we’re interested in algorithms that computers can undertake because that means we can scale them up, but algorithms can also be useful for structuring human work.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If you can come up with an algorithm for solving a problem or making a decision, you can automate it, and automation is cool because it lets you SCALE. </a:t>
            </a:r>
            <a:endParaRPr lang="en-US" dirty="0" smtClean="0"/>
          </a:p>
          <a:p>
            <a:endParaRPr lang="en-US" b="0" baseline="0" dirty="0" smtClean="0"/>
          </a:p>
          <a:p>
            <a:r>
              <a:rPr lang="en-US" b="0" baseline="0" dirty="0" smtClean="0"/>
              <a:t>Parameters allow a general / abstract algorithm apply to many different specific cases. Let’s suppose we wanted to make this cake for someone with a vegan diet. What ingredients would we substitute? E.g. Eggs</a:t>
            </a:r>
            <a:r>
              <a:rPr lang="en-US" b="0" baseline="0" dirty="0" smtClean="0">
                <a:sym typeface="Wingdings"/>
              </a:rPr>
              <a:t> Ground Flax Meal | Applesauce </a:t>
            </a:r>
            <a:r>
              <a:rPr lang="en-US" b="0" baseline="0" dirty="0" smtClean="0"/>
              <a:t>and Yogurt </a:t>
            </a:r>
            <a:r>
              <a:rPr lang="en-US" b="0" baseline="0" dirty="0" smtClean="0">
                <a:sym typeface="Wingdings"/>
              </a:rPr>
              <a:t> Silken Tofu</a:t>
            </a:r>
            <a:r>
              <a:rPr lang="en-US" b="0" baseline="0" dirty="0" smtClean="0"/>
              <a:t>. So, by providing different parameters to our carrot cake recipe we can also use our algorithm to produce a Vegan cake. The same recipe holds just with some </a:t>
            </a:r>
            <a:r>
              <a:rPr lang="en-US" b="0" baseline="0" dirty="0" smtClean="0"/>
              <a:t>substitutions of different parameters. </a:t>
            </a:r>
            <a:endParaRPr lang="en-US" b="0"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cnsmaryland.org</a:t>
            </a:r>
            <a:r>
              <a:rPr lang="en-US" dirty="0" smtClean="0"/>
              <a:t>/</a:t>
            </a:r>
            <a:r>
              <a:rPr lang="en-US" dirty="0" err="1" smtClean="0"/>
              <a:t>interactives</a:t>
            </a:r>
            <a:r>
              <a:rPr lang="en-US" dirty="0" smtClean="0"/>
              <a:t>/</a:t>
            </a:r>
            <a:r>
              <a:rPr lang="en-US" dirty="0" err="1" smtClean="0"/>
              <a:t>uber</a:t>
            </a:r>
            <a:r>
              <a:rPr lang="en-US" dirty="0" smtClean="0"/>
              <a:t>/</a:t>
            </a:r>
          </a:p>
          <a:p>
            <a:endParaRPr lang="en-US" dirty="0" smtClean="0"/>
          </a:p>
          <a:p>
            <a:r>
              <a:rPr lang="en-US" dirty="0" smtClean="0"/>
              <a:t>So for this project we had to generate 140 different graphs</a:t>
            </a:r>
            <a:r>
              <a:rPr lang="en-US" baseline="0" dirty="0" smtClean="0"/>
              <a:t> to show how </a:t>
            </a:r>
            <a:r>
              <a:rPr lang="en-US" baseline="0" dirty="0" err="1" smtClean="0"/>
              <a:t>Uber</a:t>
            </a:r>
            <a:r>
              <a:rPr lang="en-US" baseline="0" dirty="0" smtClean="0"/>
              <a:t> prices changed.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20</a:t>
            </a:fld>
            <a:endParaRPr lang="en-US"/>
          </a:p>
        </p:txBody>
      </p:sp>
    </p:spTree>
    <p:extLst>
      <p:ext uri="{BB962C8B-B14F-4D97-AF65-F5344CB8AC3E}">
        <p14:creationId xmlns:p14="http://schemas.microsoft.com/office/powerpoint/2010/main" val="361283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parameters you need to consider are: car type, location, and day</a:t>
            </a:r>
            <a:r>
              <a:rPr lang="en-US" baseline="0" dirty="0" smtClean="0"/>
              <a:t> of the week. Using those options we could generate each of the 140 different charts based on the abstract </a:t>
            </a:r>
            <a:r>
              <a:rPr lang="en-US" baseline="0" dirty="0" err="1" smtClean="0"/>
              <a:t>GenerateGraph</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21</a:t>
            </a:fld>
            <a:endParaRPr lang="en-US"/>
          </a:p>
        </p:txBody>
      </p:sp>
    </p:spTree>
    <p:extLst>
      <p:ext uri="{BB962C8B-B14F-4D97-AF65-F5344CB8AC3E}">
        <p14:creationId xmlns:p14="http://schemas.microsoft.com/office/powerpoint/2010/main" val="130879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It’s on </a:t>
            </a:r>
            <a:r>
              <a:rPr lang="en-US" dirty="0" err="1" smtClean="0"/>
              <a:t>Github</a:t>
            </a:r>
            <a:r>
              <a:rPr lang="en-US" dirty="0" smtClean="0"/>
              <a:t>:</a:t>
            </a:r>
            <a:r>
              <a:rPr lang="en-US" baseline="0" dirty="0" smtClean="0"/>
              <a:t> </a:t>
            </a:r>
            <a:r>
              <a:rPr lang="en-US" sz="1200" dirty="0" smtClean="0">
                <a:latin typeface="Helvetica"/>
                <a:cs typeface="Helvetica"/>
              </a:rPr>
              <a:t>https://</a:t>
            </a:r>
            <a:r>
              <a:rPr lang="en-US" sz="1200" dirty="0" err="1" smtClean="0">
                <a:latin typeface="Helvetica"/>
                <a:cs typeface="Helvetica"/>
              </a:rPr>
              <a:t>github.com</a:t>
            </a:r>
            <a:r>
              <a:rPr lang="en-US" sz="1200" dirty="0" smtClean="0">
                <a:latin typeface="Helvetica"/>
                <a:cs typeface="Helvetica"/>
              </a:rPr>
              <a:t>/comp-journalism/UMD-J479V-J779V-</a:t>
            </a:r>
            <a:r>
              <a:rPr lang="en-US" sz="1200" dirty="0" smtClean="0">
                <a:latin typeface="Helvetica"/>
                <a:cs typeface="Helvetica"/>
              </a:rPr>
              <a:t>Spring2017</a:t>
            </a:r>
            <a:endParaRPr lang="en-US" sz="1200" dirty="0" smtClean="0">
              <a:latin typeface="Helvetica"/>
              <a:cs typeface="Helvetica"/>
            </a:endParaRPr>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a:t>
            </a:fld>
            <a:endParaRPr lang="en-US"/>
          </a:p>
        </p:txBody>
      </p:sp>
    </p:spTree>
    <p:extLst>
      <p:ext uri="{BB962C8B-B14F-4D97-AF65-F5344CB8AC3E}">
        <p14:creationId xmlns:p14="http://schemas.microsoft.com/office/powerpoint/2010/main" val="2439007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Helvetica"/>
                <a:cs typeface="Helvetica"/>
              </a:rPr>
              <a:t>http://</a:t>
            </a:r>
            <a:r>
              <a:rPr lang="en-US" sz="1200" dirty="0" err="1" smtClean="0">
                <a:latin typeface="Helvetica"/>
                <a:cs typeface="Helvetica"/>
              </a:rPr>
              <a:t>www.buzzfeed.com</a:t>
            </a:r>
            <a:r>
              <a:rPr lang="en-US" sz="1200" dirty="0" smtClean="0">
                <a:latin typeface="Helvetica"/>
                <a:cs typeface="Helvetica"/>
              </a:rPr>
              <a:t>/</a:t>
            </a:r>
            <a:r>
              <a:rPr lang="en-US" sz="1200" dirty="0" err="1" smtClean="0">
                <a:latin typeface="Helvetica"/>
                <a:cs typeface="Helvetica"/>
              </a:rPr>
              <a:t>heidiblake</a:t>
            </a:r>
            <a:r>
              <a:rPr lang="en-US" sz="1200" dirty="0" smtClean="0">
                <a:latin typeface="Helvetica"/>
                <a:cs typeface="Helvetica"/>
              </a:rPr>
              <a:t>/the-tennis-racket</a:t>
            </a:r>
          </a:p>
          <a:p>
            <a:endParaRPr lang="en-US" dirty="0" smtClean="0"/>
          </a:p>
          <a:p>
            <a:r>
              <a:rPr lang="en-US" dirty="0" smtClean="0"/>
              <a:t>Here’s an interesting and recent piece of computational journalism</a:t>
            </a:r>
            <a:r>
              <a:rPr lang="en-US" baseline="0" dirty="0" smtClean="0"/>
              <a:t> which looks at trying to identify tennis players that may have intentionally thrown a match (i.e. fixed the match) in order to get a big payoff. </a:t>
            </a:r>
          </a:p>
          <a:p>
            <a:endParaRPr lang="en-US" dirty="0" smtClean="0"/>
          </a:p>
          <a:p>
            <a:r>
              <a:rPr lang="en-US" dirty="0" smtClean="0"/>
              <a:t>It included Original Analysis</a:t>
            </a:r>
            <a:r>
              <a:rPr lang="en-US" baseline="0" dirty="0" smtClean="0"/>
              <a:t> </a:t>
            </a:r>
            <a:r>
              <a:rPr lang="en-US" dirty="0" smtClean="0"/>
              <a:t>(data, programming, simulation)</a:t>
            </a:r>
            <a:r>
              <a:rPr lang="en-US" baseline="0" dirty="0" smtClean="0"/>
              <a:t> as well as </a:t>
            </a:r>
            <a:r>
              <a:rPr lang="en-US" dirty="0" smtClean="0"/>
              <a:t>Evidence linked and highlighted in documents hosted on document cloud</a:t>
            </a:r>
            <a:r>
              <a:rPr lang="en-US" baseline="0" dirty="0" smtClean="0"/>
              <a:t> </a:t>
            </a:r>
            <a:r>
              <a:rPr lang="en-US" dirty="0" smtClean="0"/>
              <a:t>which is a platform for hosting documents that’s used by many data journalists. </a:t>
            </a:r>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23</a:t>
            </a:fld>
            <a:endParaRPr lang="en-US"/>
          </a:p>
        </p:txBody>
      </p:sp>
    </p:spTree>
    <p:extLst>
      <p:ext uri="{BB962C8B-B14F-4D97-AF65-F5344CB8AC3E}">
        <p14:creationId xmlns:p14="http://schemas.microsoft.com/office/powerpoint/2010/main" val="964375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piece has a helpful a</a:t>
            </a:r>
            <a:r>
              <a:rPr lang="en-US" dirty="0" smtClean="0"/>
              <a:t>ccessible methodology description.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24</a:t>
            </a:fld>
            <a:endParaRPr lang="en-US"/>
          </a:p>
        </p:txBody>
      </p:sp>
    </p:spTree>
    <p:extLst>
      <p:ext uri="{BB962C8B-B14F-4D97-AF65-F5344CB8AC3E}">
        <p14:creationId xmlns:p14="http://schemas.microsoft.com/office/powerpoint/2010/main" val="2816282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Helvetica"/>
                <a:cs typeface="Helvetica"/>
              </a:rPr>
              <a:t>https://</a:t>
            </a:r>
            <a:r>
              <a:rPr lang="en-US" sz="1200" dirty="0" err="1" smtClean="0">
                <a:latin typeface="Helvetica"/>
                <a:cs typeface="Helvetica"/>
              </a:rPr>
              <a:t>github.com</a:t>
            </a:r>
            <a:r>
              <a:rPr lang="en-US" sz="1200" dirty="0" smtClean="0">
                <a:latin typeface="Helvetica"/>
                <a:cs typeface="Helvetica"/>
              </a:rPr>
              <a:t>/</a:t>
            </a:r>
            <a:r>
              <a:rPr lang="en-US" sz="1200" dirty="0" err="1" smtClean="0">
                <a:latin typeface="Helvetica"/>
                <a:cs typeface="Helvetica"/>
              </a:rPr>
              <a:t>BuzzFeedNews</a:t>
            </a:r>
            <a:r>
              <a:rPr lang="en-US" sz="1200" dirty="0" smtClean="0">
                <a:latin typeface="Helvetica"/>
                <a:cs typeface="Helvetica"/>
              </a:rPr>
              <a:t>/2016-01-tennis-betting-analysis</a:t>
            </a:r>
          </a:p>
          <a:p>
            <a:endParaRPr lang="en-US" dirty="0" smtClean="0"/>
          </a:p>
          <a:p>
            <a:r>
              <a:rPr lang="en-US" dirty="0" smtClean="0"/>
              <a:t>Idea of telescoping transparency</a:t>
            </a:r>
            <a:r>
              <a:rPr lang="en-US" baseline="0" dirty="0" smtClean="0"/>
              <a:t> </a:t>
            </a:r>
            <a:r>
              <a:rPr lang="is-IS" baseline="0" dirty="0" smtClean="0"/>
              <a:t>… here is the next layer of transparency, which presents the methodology in a little bit more technical terminology. Could you reproduce Buzzfeed’s analysis from just this?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25</a:t>
            </a:fld>
            <a:endParaRPr lang="en-US"/>
          </a:p>
        </p:txBody>
      </p:sp>
    </p:spTree>
    <p:extLst>
      <p:ext uri="{BB962C8B-B14F-4D97-AF65-F5344CB8AC3E}">
        <p14:creationId xmlns:p14="http://schemas.microsoft.com/office/powerpoint/2010/main" val="3470670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Helvetica"/>
                <a:cs typeface="Helvetica"/>
              </a:rPr>
              <a:t>https://</a:t>
            </a:r>
            <a:r>
              <a:rPr lang="en-US" sz="1200" dirty="0" err="1" smtClean="0">
                <a:latin typeface="Helvetica"/>
                <a:cs typeface="Helvetica"/>
              </a:rPr>
              <a:t>github.com</a:t>
            </a:r>
            <a:r>
              <a:rPr lang="en-US" sz="1200" dirty="0" smtClean="0">
                <a:latin typeface="Helvetica"/>
                <a:cs typeface="Helvetica"/>
              </a:rPr>
              <a:t>/</a:t>
            </a:r>
            <a:r>
              <a:rPr lang="en-US" sz="1200" dirty="0" err="1" smtClean="0">
                <a:latin typeface="Helvetica"/>
                <a:cs typeface="Helvetica"/>
              </a:rPr>
              <a:t>BuzzFeedNews</a:t>
            </a:r>
            <a:r>
              <a:rPr lang="en-US" sz="1200" dirty="0" smtClean="0">
                <a:latin typeface="Helvetica"/>
                <a:cs typeface="Helvetica"/>
              </a:rPr>
              <a:t>/2016-01-tennis-betting-analysis/blob/master/notebooks/tennis-</a:t>
            </a:r>
            <a:r>
              <a:rPr lang="en-US" sz="1200" dirty="0" err="1" smtClean="0">
                <a:latin typeface="Helvetica"/>
                <a:cs typeface="Helvetica"/>
              </a:rPr>
              <a:t>analysis.ipynb</a:t>
            </a:r>
            <a:endParaRPr lang="en-US" sz="1200" dirty="0" smtClean="0">
              <a:latin typeface="Helvetica"/>
              <a:cs typeface="Helvetica"/>
            </a:endParaRPr>
          </a:p>
          <a:p>
            <a:endParaRPr lang="en-US" dirty="0" smtClean="0"/>
          </a:p>
          <a:p>
            <a:r>
              <a:rPr lang="en-US" dirty="0" smtClean="0"/>
              <a:t>And finally, underneath it all is some python code</a:t>
            </a:r>
            <a:r>
              <a:rPr lang="en-US" baseline="0" dirty="0" smtClean="0"/>
              <a:t> that shows step by step how they came to the conclusions they reported. </a:t>
            </a:r>
          </a:p>
          <a:p>
            <a:endParaRPr lang="en-US" baseline="0" dirty="0" smtClean="0"/>
          </a:p>
          <a:p>
            <a:r>
              <a:rPr lang="en-US" baseline="0" dirty="0" smtClean="0"/>
              <a:t>Not only can you look at it online, but you can then check it out and RE-RUN it. Which is awesome!</a:t>
            </a:r>
          </a:p>
          <a:p>
            <a:endParaRPr lang="en-US" baseline="0" dirty="0" smtClean="0"/>
          </a:p>
          <a:p>
            <a:r>
              <a:rPr lang="en-US" baseline="0" dirty="0" smtClean="0"/>
              <a:t>Note that some of the decisions that are embedded into the code (e.g. threshold for what defines an “interesting” player) is based on REPORTING. You still need to talk to people to do this kind of journalism. </a:t>
            </a:r>
          </a:p>
          <a:p>
            <a:endParaRPr lang="en-US" baseline="0" dirty="0" smtClean="0"/>
          </a:p>
          <a:p>
            <a:r>
              <a:rPr lang="en-US" baseline="0" dirty="0" smtClean="0"/>
              <a:t>Discussion question: do you think there’s a way to figure out the withheld names of players even though they’ve anonymized the data they published? </a:t>
            </a:r>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26</a:t>
            </a:fld>
            <a:endParaRPr lang="en-US"/>
          </a:p>
        </p:txBody>
      </p:sp>
    </p:spTree>
    <p:extLst>
      <p:ext uri="{BB962C8B-B14F-4D97-AF65-F5344CB8AC3E}">
        <p14:creationId xmlns:p14="http://schemas.microsoft.com/office/powerpoint/2010/main" val="480666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this at home, you need</a:t>
            </a:r>
            <a:r>
              <a:rPr lang="en-US" baseline="0" dirty="0" smtClean="0"/>
              <a:t> to install Anaconda first. It installs all the programs 1`you need to run </a:t>
            </a:r>
            <a:r>
              <a:rPr lang="en-US" baseline="0" dirty="0" err="1" smtClean="0"/>
              <a:t>Jupyter</a:t>
            </a:r>
            <a:r>
              <a:rPr lang="en-US" baseline="0" dirty="0" smtClean="0"/>
              <a:t> Notebooks. I use the 2.7 version, but we can also easily create a python 3.5 environment from the Launcher App. </a:t>
            </a:r>
          </a:p>
          <a:p>
            <a:endParaRPr lang="en-US" baseline="0" dirty="0" smtClean="0"/>
          </a:p>
          <a:p>
            <a:r>
              <a:rPr lang="en-US" baseline="0" dirty="0" smtClean="0"/>
              <a:t>It should be installed on the Mac side of every computer in the lab. If you go to the HD you should see a folder for “Anaconda” and an application called Launcher.</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27</a:t>
            </a:fld>
            <a:endParaRPr lang="en-US"/>
          </a:p>
        </p:txBody>
      </p:sp>
    </p:spTree>
    <p:extLst>
      <p:ext uri="{BB962C8B-B14F-4D97-AF65-F5344CB8AC3E}">
        <p14:creationId xmlns:p14="http://schemas.microsoft.com/office/powerpoint/2010/main" val="1702936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Navigator is </a:t>
            </a:r>
            <a:r>
              <a:rPr lang="en-US" dirty="0" smtClean="0"/>
              <a:t>used to boot up the </a:t>
            </a:r>
            <a:r>
              <a:rPr lang="en-US" dirty="0" err="1" smtClean="0"/>
              <a:t>ipython</a:t>
            </a:r>
            <a:r>
              <a:rPr lang="en-US" dirty="0" smtClean="0"/>
              <a:t> notebook</a:t>
            </a:r>
            <a:r>
              <a:rPr lang="en-US" baseline="0" dirty="0" smtClean="0"/>
              <a:t> (now called </a:t>
            </a:r>
            <a:r>
              <a:rPr lang="en-US" baseline="0" dirty="0" err="1" smtClean="0"/>
              <a:t>Jupyter</a:t>
            </a:r>
            <a:r>
              <a:rPr lang="en-US" baseline="0" dirty="0" smtClean="0"/>
              <a:t> notebook). </a:t>
            </a:r>
          </a:p>
          <a:p>
            <a:endParaRPr lang="en-US" baseline="0" dirty="0" smtClean="0"/>
          </a:p>
          <a:p>
            <a:r>
              <a:rPr lang="en-US" baseline="0" dirty="0" smtClean="0"/>
              <a:t>The NB is interesting because although you’re look at it in your browser, the code is actually being executed by a different program (which could even be on another server or elsewhere on the internet entirely).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28</a:t>
            </a:fld>
            <a:endParaRPr lang="en-US"/>
          </a:p>
        </p:txBody>
      </p:sp>
    </p:spTree>
    <p:extLst>
      <p:ext uri="{BB962C8B-B14F-4D97-AF65-F5344CB8AC3E}">
        <p14:creationId xmlns:p14="http://schemas.microsoft.com/office/powerpoint/2010/main" val="2933483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29</a:t>
            </a:fld>
            <a:endParaRPr lang="en-US"/>
          </a:p>
        </p:txBody>
      </p:sp>
    </p:spTree>
    <p:extLst>
      <p:ext uri="{BB962C8B-B14F-4D97-AF65-F5344CB8AC3E}">
        <p14:creationId xmlns:p14="http://schemas.microsoft.com/office/powerpoint/2010/main" val="3301824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finance.yahoo.com</a:t>
            </a:r>
            <a:r>
              <a:rPr lang="en-US" dirty="0" smtClean="0"/>
              <a:t>/news/kansas-city-southern-beats-4q-131940853.html</a:t>
            </a:r>
          </a:p>
          <a:p>
            <a:endParaRPr lang="en-US" dirty="0" smtClean="0"/>
          </a:p>
          <a:p>
            <a:r>
              <a:rPr lang="en-US" dirty="0" smtClean="0"/>
              <a:t>This is an example</a:t>
            </a:r>
            <a:r>
              <a:rPr lang="en-US" baseline="0" dirty="0" smtClean="0"/>
              <a:t> of an article that was generated automatically by a piece of software from Automated Insights. This software is in use and generates thousands of earnings reports every fiscal quarter for the associated press. In this class w</a:t>
            </a:r>
            <a:r>
              <a:rPr lang="en-US" dirty="0" smtClean="0"/>
              <a:t>e’ll learn about how automation</a:t>
            </a:r>
            <a:r>
              <a:rPr lang="en-US" baseline="0" dirty="0" smtClean="0"/>
              <a:t> is used to created / write text articles and other forms of content.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a:t>
            </a:fld>
            <a:endParaRPr lang="en-US"/>
          </a:p>
        </p:txBody>
      </p:sp>
    </p:spTree>
    <p:extLst>
      <p:ext uri="{BB962C8B-B14F-4D97-AF65-F5344CB8AC3E}">
        <p14:creationId xmlns:p14="http://schemas.microsoft.com/office/powerpoint/2010/main" val="3843645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type of automation that</a:t>
            </a:r>
            <a:r>
              <a:rPr lang="en-US" baseline="0" dirty="0" smtClean="0"/>
              <a:t> we’ll discuss in class are online bots. </a:t>
            </a:r>
            <a:r>
              <a:rPr lang="en-US" dirty="0" err="1" smtClean="0"/>
              <a:t>TreasuryIO</a:t>
            </a:r>
            <a:r>
              <a:rPr lang="en-US" dirty="0" smtClean="0"/>
              <a:t> is a bot that summarizes US treasury</a:t>
            </a:r>
            <a:r>
              <a:rPr lang="en-US" baseline="0" dirty="0" smtClean="0"/>
              <a:t> spending every day and then synthesizes written tweets about those numbers periodically. What else could you automated with a bot?</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6</a:t>
            </a:fld>
            <a:endParaRPr lang="en-US"/>
          </a:p>
        </p:txBody>
      </p:sp>
    </p:spTree>
    <p:extLst>
      <p:ext uri="{BB962C8B-B14F-4D97-AF65-F5344CB8AC3E}">
        <p14:creationId xmlns:p14="http://schemas.microsoft.com/office/powerpoint/2010/main" val="663282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www.nytimes.com</a:t>
            </a:r>
            <a:r>
              <a:rPr lang="en-US" dirty="0" smtClean="0"/>
              <a:t>/interactive/2014/11/04/health/</a:t>
            </a:r>
            <a:r>
              <a:rPr lang="en-US" dirty="0" err="1" smtClean="0"/>
              <a:t>visuals-ebola-model.html?_r</a:t>
            </a:r>
            <a:r>
              <a:rPr lang="en-US" dirty="0" smtClean="0"/>
              <a:t>=0</a:t>
            </a:r>
          </a:p>
          <a:p>
            <a:endParaRPr lang="en-US" dirty="0" smtClean="0"/>
          </a:p>
          <a:p>
            <a:r>
              <a:rPr lang="en-US" dirty="0" smtClean="0"/>
              <a:t>Another way that computing is used in the news is to create models, simulations, or predictions. We’ll talk about simulation /</a:t>
            </a:r>
            <a:r>
              <a:rPr lang="en-US" baseline="0" dirty="0" smtClean="0"/>
              <a:t> modeling in the context of storytelling. In this example a model was used to tell the story of how timing of the international response to the Ebola crisis would have effected the number of cases reported.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7</a:t>
            </a:fld>
            <a:endParaRPr lang="en-US"/>
          </a:p>
        </p:txBody>
      </p:sp>
    </p:spTree>
    <p:extLst>
      <p:ext uri="{BB962C8B-B14F-4D97-AF65-F5344CB8AC3E}">
        <p14:creationId xmlns:p14="http://schemas.microsoft.com/office/powerpoint/2010/main" val="321992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www.buzzfeed.com</a:t>
            </a:r>
            <a:r>
              <a:rPr lang="en-US" dirty="0" smtClean="0"/>
              <a:t>/</a:t>
            </a:r>
            <a:r>
              <a:rPr lang="en-US" dirty="0" err="1" smtClean="0"/>
              <a:t>daozers</a:t>
            </a:r>
            <a:r>
              <a:rPr lang="en-US" dirty="0" smtClean="0"/>
              <a:t>/introducing-pound-process-for-optimizing-and-understanding-n#.axyqwmb0n</a:t>
            </a:r>
          </a:p>
          <a:p>
            <a:endParaRPr lang="en-US" dirty="0" smtClean="0"/>
          </a:p>
          <a:p>
            <a:r>
              <a:rPr lang="en-US" sz="1200" kern="1200" dirty="0" smtClean="0">
                <a:solidFill>
                  <a:schemeClr val="tx1"/>
                </a:solidFill>
                <a:latin typeface="+mn-lt"/>
                <a:ea typeface="+mn-ea"/>
                <a:cs typeface="+mn-cs"/>
              </a:rPr>
              <a:t>Pound is a new, proprietary technology that captures how </a:t>
            </a:r>
            <a:r>
              <a:rPr lang="en-US" sz="1200" kern="1200" dirty="0" err="1" smtClean="0">
                <a:solidFill>
                  <a:schemeClr val="tx1"/>
                </a:solidFill>
                <a:latin typeface="+mn-lt"/>
                <a:ea typeface="+mn-ea"/>
                <a:cs typeface="+mn-cs"/>
              </a:rPr>
              <a:t>BuzzFeed</a:t>
            </a:r>
            <a:r>
              <a:rPr lang="en-US" sz="1200" kern="1200" dirty="0" smtClean="0">
                <a:solidFill>
                  <a:schemeClr val="tx1"/>
                </a:solidFill>
                <a:latin typeface="+mn-lt"/>
                <a:ea typeface="+mn-ea"/>
                <a:cs typeface="+mn-cs"/>
              </a:rPr>
              <a:t> stories spread on the social web. It follows propagations from one sharer to another, through all the downstream visits, even across social networks and one-to-one sharing platforms like </a:t>
            </a:r>
            <a:r>
              <a:rPr lang="en-US" sz="1200" kern="1200" dirty="0" err="1" smtClean="0">
                <a:solidFill>
                  <a:schemeClr val="tx1"/>
                </a:solidFill>
                <a:latin typeface="+mn-lt"/>
                <a:ea typeface="+mn-ea"/>
                <a:cs typeface="+mn-cs"/>
              </a:rPr>
              <a:t>Gchat</a:t>
            </a:r>
            <a:r>
              <a:rPr lang="en-US" sz="1200" kern="1200" dirty="0" smtClean="0">
                <a:solidFill>
                  <a:schemeClr val="tx1"/>
                </a:solidFill>
                <a:latin typeface="+mn-lt"/>
                <a:ea typeface="+mn-ea"/>
                <a:cs typeface="+mn-cs"/>
              </a:rPr>
              <a:t> and email.</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Pound is the </a:t>
            </a:r>
            <a:r>
              <a:rPr lang="en-US" sz="1200" b="1" kern="1200" dirty="0" smtClean="0">
                <a:solidFill>
                  <a:schemeClr val="tx1"/>
                </a:solidFill>
                <a:latin typeface="+mn-lt"/>
                <a:ea typeface="+mn-ea"/>
                <a:cs typeface="+mn-cs"/>
              </a:rPr>
              <a:t>P</a:t>
            </a:r>
            <a:r>
              <a:rPr lang="en-US" sz="1200" b="0" kern="1200" dirty="0" smtClean="0">
                <a:solidFill>
                  <a:schemeClr val="tx1"/>
                </a:solidFill>
                <a:latin typeface="+mn-lt"/>
                <a:ea typeface="+mn-ea"/>
                <a:cs typeface="+mn-cs"/>
              </a:rPr>
              <a:t>rocess for </a:t>
            </a:r>
            <a:r>
              <a:rPr lang="en-US" sz="1200" b="1" kern="1200" dirty="0" smtClean="0">
                <a:solidFill>
                  <a:schemeClr val="tx1"/>
                </a:solidFill>
                <a:latin typeface="+mn-lt"/>
                <a:ea typeface="+mn-ea"/>
                <a:cs typeface="+mn-cs"/>
              </a:rPr>
              <a:t>O</a:t>
            </a:r>
            <a:r>
              <a:rPr lang="en-US" sz="1200" b="0" kern="1200" dirty="0" smtClean="0">
                <a:solidFill>
                  <a:schemeClr val="tx1"/>
                </a:solidFill>
                <a:latin typeface="+mn-lt"/>
                <a:ea typeface="+mn-ea"/>
                <a:cs typeface="+mn-cs"/>
              </a:rPr>
              <a:t>ptimizing and </a:t>
            </a:r>
            <a:r>
              <a:rPr lang="en-US" sz="1200" b="1" kern="1200" dirty="0" smtClean="0">
                <a:solidFill>
                  <a:schemeClr val="tx1"/>
                </a:solidFill>
                <a:latin typeface="+mn-lt"/>
                <a:ea typeface="+mn-ea"/>
                <a:cs typeface="+mn-cs"/>
              </a:rPr>
              <a:t>U</a:t>
            </a:r>
            <a:r>
              <a:rPr lang="en-US" sz="1200" b="0" kern="1200" dirty="0" smtClean="0">
                <a:solidFill>
                  <a:schemeClr val="tx1"/>
                </a:solidFill>
                <a:latin typeface="+mn-lt"/>
                <a:ea typeface="+mn-ea"/>
                <a:cs typeface="+mn-cs"/>
              </a:rPr>
              <a:t>nderstanding </a:t>
            </a:r>
            <a:r>
              <a:rPr lang="en-US" sz="1200" b="1" kern="1200" dirty="0" smtClean="0">
                <a:solidFill>
                  <a:schemeClr val="tx1"/>
                </a:solidFill>
                <a:latin typeface="+mn-lt"/>
                <a:ea typeface="+mn-ea"/>
                <a:cs typeface="+mn-cs"/>
              </a:rPr>
              <a:t>N</a:t>
            </a:r>
            <a:r>
              <a:rPr lang="en-US" sz="1200" b="0" kern="1200" dirty="0" smtClean="0">
                <a:solidFill>
                  <a:schemeClr val="tx1"/>
                </a:solidFill>
                <a:latin typeface="+mn-lt"/>
                <a:ea typeface="+mn-ea"/>
                <a:cs typeface="+mn-cs"/>
              </a:rPr>
              <a:t>etwork </a:t>
            </a:r>
            <a:r>
              <a:rPr lang="en-US" sz="1200" b="1" kern="1200" dirty="0" smtClean="0">
                <a:solidFill>
                  <a:schemeClr val="tx1"/>
                </a:solidFill>
                <a:latin typeface="+mn-lt"/>
                <a:ea typeface="+mn-ea"/>
                <a:cs typeface="+mn-cs"/>
              </a:rPr>
              <a:t>D</a:t>
            </a:r>
            <a:r>
              <a:rPr lang="en-US" sz="1200" b="0" kern="1200" dirty="0" smtClean="0">
                <a:solidFill>
                  <a:schemeClr val="tx1"/>
                </a:solidFill>
                <a:latin typeface="+mn-lt"/>
                <a:ea typeface="+mn-ea"/>
                <a:cs typeface="+mn-cs"/>
              </a:rPr>
              <a:t>iffusion.</a:t>
            </a:r>
          </a:p>
          <a:p>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We’ll talk about social</a:t>
            </a:r>
            <a:r>
              <a:rPr lang="en-US" sz="1200" b="0" kern="1200" baseline="0" dirty="0" smtClean="0">
                <a:solidFill>
                  <a:schemeClr val="tx1"/>
                </a:solidFill>
                <a:latin typeface="+mn-lt"/>
                <a:ea typeface="+mn-ea"/>
                <a:cs typeface="+mn-cs"/>
              </a:rPr>
              <a:t> media and content analytics and how it’s changing the dissemination and optimization of media. So not only is computing used for storytelling, but it can also be used to create data-driven products or platforms than optimize and enhance the content that news organizations are producing. </a:t>
            </a:r>
            <a:endParaRPr lang="en-US" sz="1200" b="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8</a:t>
            </a:fld>
            <a:endParaRPr lang="en-US"/>
          </a:p>
        </p:txBody>
      </p:sp>
    </p:spTree>
    <p:extLst>
      <p:ext uri="{BB962C8B-B14F-4D97-AF65-F5344CB8AC3E}">
        <p14:creationId xmlns:p14="http://schemas.microsoft.com/office/powerpoint/2010/main" val="2818511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Pocket or NYT Recommended is just example</a:t>
            </a:r>
            <a:r>
              <a:rPr lang="en-US" baseline="0" dirty="0" smtClean="0"/>
              <a:t> of a content curation algorithm in place. We also see these in places like FB, </a:t>
            </a:r>
            <a:r>
              <a:rPr lang="en-US" baseline="0" dirty="0" err="1" smtClean="0"/>
              <a:t>Flipboard</a:t>
            </a:r>
            <a:r>
              <a:rPr lang="en-US" baseline="0" dirty="0" smtClean="0"/>
              <a:t>, or </a:t>
            </a:r>
            <a:r>
              <a:rPr lang="en-US" baseline="0" dirty="0" err="1" smtClean="0"/>
              <a:t>SmartNews</a:t>
            </a:r>
            <a:r>
              <a:rPr lang="en-US" baseline="0" dirty="0" smtClean="0"/>
              <a:t>, or in tools like comment moderation, not to mention social listening tools that help journalists find interesting UGC for reporting purposes. Algorithms are embedded in these tools to help deal with scale and help either end-users or journalists themselves sift through the huge volume of content out there to find the stuff that’s relevant and interesting.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9</a:t>
            </a:fld>
            <a:endParaRPr lang="en-US"/>
          </a:p>
        </p:txBody>
      </p:sp>
    </p:spTree>
    <p:extLst>
      <p:ext uri="{BB962C8B-B14F-4D97-AF65-F5344CB8AC3E}">
        <p14:creationId xmlns:p14="http://schemas.microsoft.com/office/powerpoint/2010/main" val="2626819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 you have a few examples of computational journalism,</a:t>
            </a:r>
            <a:r>
              <a:rPr lang="en-US" baseline="0" dirty="0" smtClean="0"/>
              <a:t> but you may still be asking how exactly we define it. </a:t>
            </a:r>
            <a:endParaRPr lang="en-US" dirty="0" smtClean="0"/>
          </a:p>
          <a:p>
            <a:endParaRPr lang="en-US" dirty="0" smtClean="0"/>
          </a:p>
          <a:p>
            <a:r>
              <a:rPr lang="en-US" dirty="0" smtClean="0"/>
              <a:t>Computational Journalism was initially conceived of as an application of computing technologies to enable journalism across information tasks such as information gathering, organization and sensemaking, storytelling, and dissemination. </a:t>
            </a:r>
            <a:endParaRPr lang="en-US" sz="1200" dirty="0" smtClean="0">
              <a:solidFill>
                <a:srgbClr val="000000"/>
              </a:solidFill>
              <a:latin typeface="Gill Sans"/>
              <a:cs typeface="Gill San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rgbClr val="000000"/>
              </a:solidFill>
              <a:latin typeface="Gill Sans"/>
              <a:cs typeface="Gill San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Gill Sans"/>
                <a:cs typeface="Gill Sans"/>
              </a:rPr>
              <a:t>It defines an algorithmic approach to the processes</a:t>
            </a:r>
            <a:r>
              <a:rPr lang="en-US" sz="1200" b="1" dirty="0" smtClean="0">
                <a:solidFill>
                  <a:srgbClr val="000000"/>
                </a:solidFill>
                <a:latin typeface="Gill Sans"/>
                <a:cs typeface="Gill Sans"/>
              </a:rPr>
              <a:t> </a:t>
            </a:r>
            <a:r>
              <a:rPr lang="en-US" sz="1200" dirty="0" smtClean="0">
                <a:solidFill>
                  <a:srgbClr val="000000"/>
                </a:solidFill>
                <a:latin typeface="Gill Sans"/>
                <a:cs typeface="Gill Sans"/>
              </a:rPr>
              <a:t>of journalism including collecting, organizing, making sense of, communicating, and disseminating news information while upholding the values of journalism such as fairness, accuracy, and transparency.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rgbClr val="000000"/>
              </a:solidFill>
              <a:latin typeface="Gill Sans"/>
              <a:cs typeface="Gill San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Gill Sans"/>
                <a:cs typeface="Gill Sans"/>
              </a:rPr>
              <a:t>The praxis</a:t>
            </a:r>
            <a:r>
              <a:rPr lang="en-US" sz="1200" baseline="0" dirty="0" smtClean="0">
                <a:solidFill>
                  <a:srgbClr val="000000"/>
                </a:solidFill>
                <a:latin typeface="Gill Sans"/>
                <a:cs typeface="Gill Sans"/>
              </a:rPr>
              <a:t> aspect </a:t>
            </a:r>
            <a:r>
              <a:rPr lang="en-US" sz="1200" dirty="0" smtClean="0">
                <a:solidFill>
                  <a:srgbClr val="000000"/>
                </a:solidFill>
                <a:latin typeface="Gill Sans"/>
                <a:cs typeface="Gill Sans"/>
              </a:rPr>
              <a:t>deals with integrating</a:t>
            </a:r>
            <a:r>
              <a:rPr lang="en-US" sz="1200" baseline="0" dirty="0" smtClean="0">
                <a:solidFill>
                  <a:srgbClr val="000000"/>
                </a:solidFill>
                <a:latin typeface="Gill Sans"/>
                <a:cs typeface="Gill Sans"/>
              </a:rPr>
              <a:t> </a:t>
            </a:r>
            <a:r>
              <a:rPr lang="en-US" sz="1200" dirty="0" smtClean="0">
                <a:solidFill>
                  <a:srgbClr val="000000"/>
                </a:solidFill>
                <a:latin typeface="Gill Sans"/>
                <a:cs typeface="Gill Sans"/>
              </a:rPr>
              <a:t>notion of “Computational Thinking” into journalistic practice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rgbClr val="000000"/>
              </a:solidFill>
              <a:latin typeface="Gill Sans"/>
              <a:cs typeface="Gill Sans"/>
            </a:endParaRPr>
          </a:p>
        </p:txBody>
      </p:sp>
      <p:sp>
        <p:nvSpPr>
          <p:cNvPr id="4" name="Slide Number Placeholder 3"/>
          <p:cNvSpPr>
            <a:spLocks noGrp="1"/>
          </p:cNvSpPr>
          <p:nvPr>
            <p:ph type="sldNum" sz="quarter" idx="10"/>
          </p:nvPr>
        </p:nvSpPr>
        <p:spPr/>
        <p:txBody>
          <a:bodyPr/>
          <a:lstStyle/>
          <a:p>
            <a:fld id="{F9A72892-E56D-A547-B502-96178A1BC013}" type="slidenum">
              <a:rPr lang="en-US" smtClean="0"/>
              <a:pPr/>
              <a:t>10</a:t>
            </a:fld>
            <a:endParaRPr lang="en-US"/>
          </a:p>
        </p:txBody>
      </p:sp>
    </p:spTree>
    <p:extLst>
      <p:ext uri="{BB962C8B-B14F-4D97-AF65-F5344CB8AC3E}">
        <p14:creationId xmlns:p14="http://schemas.microsoft.com/office/powerpoint/2010/main" val="353836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other dimensions</a:t>
            </a:r>
            <a:r>
              <a:rPr lang="en-US" baseline="0" dirty="0" smtClean="0"/>
              <a:t> that also help define how computational journalism extends traditional journalism. For instance, although computing can help find and tell stories, it can also be used to build platforms that in turn support the finding and telling of multiple stories. </a:t>
            </a:r>
          </a:p>
          <a:p>
            <a:endParaRPr lang="en-US" baseline="0" dirty="0" smtClean="0"/>
          </a:p>
          <a:p>
            <a:r>
              <a:rPr lang="en-US" baseline="0" dirty="0" smtClean="0"/>
              <a:t>A key element of computational journalism is the use of models, or simplified descriptions of the world. Another important aspect is the notion of computational thinking which will talk about more next. </a:t>
            </a:r>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11</a:t>
            </a:fld>
            <a:endParaRPr lang="en-US"/>
          </a:p>
        </p:txBody>
      </p:sp>
    </p:spTree>
    <p:extLst>
      <p:ext uri="{BB962C8B-B14F-4D97-AF65-F5344CB8AC3E}">
        <p14:creationId xmlns:p14="http://schemas.microsoft.com/office/powerpoint/2010/main" val="3538369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2B617BB-BDCF-E049-914F-58FDBB7AD14D}" type="datetimeFigureOut">
              <a:rPr lang="en-US" smtClean="0"/>
              <a:pPr/>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B617BB-BDCF-E049-914F-58FDBB7AD14D}" type="datetimeFigureOut">
              <a:rPr lang="en-US" smtClean="0"/>
              <a:pPr/>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B617BB-BDCF-E049-914F-58FDBB7AD14D}" type="datetimeFigureOut">
              <a:rPr lang="en-US" smtClean="0"/>
              <a:pPr/>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B617BB-BDCF-E049-914F-58FDBB7AD14D}" type="datetimeFigureOut">
              <a:rPr lang="en-US" smtClean="0"/>
              <a:pPr/>
              <a:t>1/29/17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B617BB-BDCF-E049-914F-58FDBB7AD14D}" type="datetimeFigureOut">
              <a:rPr lang="en-US" smtClean="0"/>
              <a:pPr/>
              <a:t>1/29/17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617BB-BDCF-E049-914F-58FDBB7AD14D}" type="datetimeFigureOut">
              <a:rPr lang="en-US" smtClean="0"/>
              <a:pPr/>
              <a:t>1/29/17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6838"/>
            <a:ext cx="8229600" cy="7413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17600"/>
            <a:ext cx="8229600" cy="4749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617BB-BDCF-E049-914F-58FDBB7AD14D}" type="datetimeFigureOut">
              <a:rPr lang="en-US" smtClean="0"/>
              <a:pPr/>
              <a:t>1/29/17</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5350-2D2D-8B49-B78B-AB318FDB11E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xStyles>
    <p:titleStyle>
      <a:lvl1pPr algn="ctr" defTabSz="457200" rtl="0" eaLnBrk="1" latinLnBrk="0" hangingPunct="1">
        <a:spcBef>
          <a:spcPct val="0"/>
        </a:spcBef>
        <a:buNone/>
        <a:defRPr sz="4000" b="1" i="0" kern="1200" baseline="0">
          <a:solidFill>
            <a:schemeClr val="bg1">
              <a:lumMod val="75000"/>
            </a:schemeClr>
          </a:solidFill>
          <a:latin typeface="Gill Sans MT"/>
          <a:ea typeface="+mj-ea"/>
          <a:cs typeface="Abadi MT Condensed Extra Bold"/>
        </a:defRPr>
      </a:lvl1pPr>
    </p:titleStyle>
    <p:bodyStyle>
      <a:lvl1pPr marL="0" indent="0" algn="l" defTabSz="457200" rtl="0" eaLnBrk="1" latinLnBrk="0" hangingPunct="1">
        <a:spcBef>
          <a:spcPts val="0"/>
        </a:spcBef>
        <a:buFontTx/>
        <a:buNone/>
        <a:defRPr sz="32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6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cnsmaryland.org/interactives/uber/" TargetMode="External"/><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www.buzzfeed.com/heidiblake/the-tennis-racket"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hyperlink" Target="http://www.buzzfeed.com/johntemplon/how-we-used-data-to-investigate-match-fixing-in-tennis%23.fozp5P0Jr" TargetMode="External"/><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BuzzFeedNews/2016-01-tennis-betting-analysis" TargetMode="External"/><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BuzzFeedNews/2016-01-tennis-betting-analysis/blob/master/notebooks/tennis-analysis.ipynb" TargetMode="External"/><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comp-journalism/UMD-J479V-J779V-Spring2017/wiki/Research-Paper-Presentation" TargetMode="Externa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finance.yahoo.com/news/kansas-city-southern-beats-4q-131940853.html" TargetMode="External"/><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hyperlink" Target="http://www.nytimes.com/interactive/2014/11/04/health/visuals-ebola-model.html?_r=0" TargetMode="External"/><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1397000"/>
            <a:ext cx="8839201" cy="3327401"/>
          </a:xfrm>
          <a:prstGeom prst="rect">
            <a:avLst/>
          </a:prstGeom>
        </p:spPr>
        <p:txBody>
          <a:bodyPr vert="horz" lIns="91440" tIns="45720" rIns="91440" bIns="45720" rtlCol="0" anchor="ctr">
            <a:noAutofit/>
          </a:bodyPr>
          <a:lstStyle/>
          <a:p>
            <a:pPr lvl="0" algn="ctr">
              <a:spcBef>
                <a:spcPct val="0"/>
              </a:spcBef>
              <a:defRPr/>
            </a:pPr>
            <a:r>
              <a:rPr lang="en-US" sz="4800" dirty="0">
                <a:latin typeface="Abadi MT Condensed Extra Bold"/>
                <a:ea typeface="+mj-ea"/>
                <a:cs typeface="Abadi MT Condensed Extra Bold"/>
              </a:rPr>
              <a:t>Introduction to Computational </a:t>
            </a:r>
            <a:r>
              <a:rPr lang="en-US" sz="4800" dirty="0" smtClean="0">
                <a:latin typeface="Abadi MT Condensed Extra Bold"/>
                <a:ea typeface="+mj-ea"/>
                <a:cs typeface="Abadi MT Condensed Extra Bold"/>
              </a:rPr>
              <a:t>Journalism</a:t>
            </a:r>
            <a:endParaRPr kumimoji="0" lang="en-US" sz="4800" b="0" i="0" u="none" strike="noStrike" kern="1200" cap="none" spc="0" normalizeH="0" noProof="0" dirty="0" smtClean="0">
              <a:ln>
                <a:noFill/>
              </a:ln>
              <a:effectLst/>
              <a:uLnTx/>
              <a:uFillTx/>
              <a:latin typeface="Abadi MT Condensed Extra Bold"/>
              <a:ea typeface="+mj-ea"/>
              <a:cs typeface="Abadi MT Condensed Extra Bold"/>
            </a:endParaRPr>
          </a:p>
        </p:txBody>
      </p:sp>
      <p:sp>
        <p:nvSpPr>
          <p:cNvPr id="7" name="Title 1"/>
          <p:cNvSpPr txBox="1">
            <a:spLocks/>
          </p:cNvSpPr>
          <p:nvPr/>
        </p:nvSpPr>
        <p:spPr>
          <a:xfrm>
            <a:off x="622301" y="1092200"/>
            <a:ext cx="5626100" cy="1104899"/>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endParaRPr kumimoji="0" lang="en-US" sz="6000" b="0" i="0" u="none" strike="noStrike" kern="1200" cap="none" spc="0" normalizeH="0" baseline="0" noProof="0" dirty="0" smtClean="0">
              <a:ln>
                <a:noFill/>
              </a:ln>
              <a:effectLst/>
              <a:uLnTx/>
              <a:uFillTx/>
              <a:latin typeface="Abadi MT Condensed Extra Bold"/>
              <a:ea typeface="+mj-ea"/>
              <a:cs typeface="Abadi MT Condensed Extra Bold"/>
            </a:endParaRPr>
          </a:p>
        </p:txBody>
      </p:sp>
      <p:sp>
        <p:nvSpPr>
          <p:cNvPr id="6" name="Title 1"/>
          <p:cNvSpPr txBox="1">
            <a:spLocks/>
          </p:cNvSpPr>
          <p:nvPr/>
        </p:nvSpPr>
        <p:spPr>
          <a:xfrm>
            <a:off x="-5145" y="5257800"/>
            <a:ext cx="9144000" cy="1653321"/>
          </a:xfrm>
          <a:prstGeom prst="rect">
            <a:avLst/>
          </a:prstGeom>
        </p:spPr>
        <p:txBody>
          <a:bodyPr vert="horz" lIns="0" tIns="45720" rIns="0" bIns="45720" rtlCol="0" anchor="ctr">
            <a:normAutofit/>
          </a:bodyPr>
          <a:lstStyle>
            <a:lvl1pPr algn="l" defTabSz="457200" rtl="0" eaLnBrk="1" latinLnBrk="0" hangingPunct="1">
              <a:spcBef>
                <a:spcPct val="0"/>
              </a:spcBef>
              <a:buNone/>
              <a:defRPr sz="4400" kern="1200">
                <a:solidFill>
                  <a:srgbClr val="80C2D5"/>
                </a:solidFill>
                <a:latin typeface="Abadi MT Condensed Extra Bold"/>
                <a:ea typeface="+mj-ea"/>
                <a:cs typeface="Abadi MT Condensed Extra Bold"/>
              </a:defRPr>
            </a:lvl1pPr>
          </a:lstStyle>
          <a:p>
            <a:pPr marL="0" lvl="1" algn="ctr" defTabSz="457200" rtl="0">
              <a:spcBef>
                <a:spcPct val="0"/>
              </a:spcBef>
            </a:pPr>
            <a:r>
              <a:rPr lang="en-US" sz="2222" dirty="0" smtClean="0">
                <a:solidFill>
                  <a:schemeClr val="tx1">
                    <a:lumMod val="50000"/>
                    <a:lumOff val="50000"/>
                  </a:schemeClr>
                </a:solidFill>
                <a:latin typeface="Abadi MT Condensed Extra Bold"/>
                <a:cs typeface="Abadi MT Condensed Extra Bold"/>
              </a:rPr>
              <a:t>JOUR479V/779V – Computational Journalism</a:t>
            </a:r>
          </a:p>
          <a:p>
            <a:pPr marL="0" lvl="1" algn="ctr" defTabSz="457200" rtl="0">
              <a:spcBef>
                <a:spcPct val="0"/>
              </a:spcBef>
            </a:pPr>
            <a:r>
              <a:rPr lang="en-US" sz="2222" dirty="0" smtClean="0">
                <a:solidFill>
                  <a:schemeClr val="tx1">
                    <a:lumMod val="50000"/>
                    <a:lumOff val="50000"/>
                  </a:schemeClr>
                </a:solidFill>
                <a:latin typeface="Abadi MT Condensed Extra Bold"/>
                <a:cs typeface="Abadi MT Condensed Extra Bold"/>
              </a:rPr>
              <a:t>University of Maryland, College Park</a:t>
            </a:r>
          </a:p>
          <a:p>
            <a:pPr marL="0" lvl="1" algn="ctr">
              <a:spcBef>
                <a:spcPct val="0"/>
              </a:spcBef>
            </a:pPr>
            <a:r>
              <a:rPr lang="en-US" sz="2222" dirty="0" smtClean="0">
                <a:solidFill>
                  <a:schemeClr val="tx1">
                    <a:lumMod val="50000"/>
                    <a:lumOff val="50000"/>
                  </a:schemeClr>
                </a:solidFill>
                <a:latin typeface="Abadi MT Condensed Extra Bold"/>
                <a:cs typeface="Abadi MT Condensed Extra Bold"/>
              </a:rPr>
              <a:t>Nick </a:t>
            </a:r>
            <a:r>
              <a:rPr lang="en-US" sz="2222" dirty="0" err="1" smtClean="0">
                <a:solidFill>
                  <a:schemeClr val="tx1">
                    <a:lumMod val="50000"/>
                    <a:lumOff val="50000"/>
                  </a:schemeClr>
                </a:solidFill>
                <a:latin typeface="Abadi MT Condensed Extra Bold"/>
                <a:cs typeface="Abadi MT Condensed Extra Bold"/>
              </a:rPr>
              <a:t>Diakopoulos</a:t>
            </a:r>
            <a:r>
              <a:rPr lang="en-US" sz="2222" dirty="0" smtClean="0">
                <a:solidFill>
                  <a:schemeClr val="tx1">
                    <a:lumMod val="50000"/>
                    <a:lumOff val="50000"/>
                  </a:schemeClr>
                </a:solidFill>
                <a:latin typeface="Abadi MT Condensed Extra Bold"/>
                <a:cs typeface="Abadi MT Condensed Extra Bold"/>
              </a:rPr>
              <a:t>, Ph.D.</a:t>
            </a:r>
            <a:endParaRPr lang="en-US" sz="2222" dirty="0">
              <a:solidFill>
                <a:schemeClr val="tx1">
                  <a:lumMod val="50000"/>
                  <a:lumOff val="50000"/>
                </a:schemeClr>
              </a:solidFill>
              <a:latin typeface="Abadi MT Condensed Extra Bold"/>
              <a:cs typeface="Abadi MT Condensed Extra Bold"/>
            </a:endParaRPr>
          </a:p>
          <a:p>
            <a:pPr marL="0" lvl="1" algn="ctr" defTabSz="457200" rtl="0">
              <a:spcBef>
                <a:spcPct val="0"/>
              </a:spcBef>
            </a:pPr>
            <a:endParaRPr lang="en-US" sz="2222" dirty="0" smtClean="0">
              <a:solidFill>
                <a:schemeClr val="tx1">
                  <a:lumMod val="50000"/>
                  <a:lumOff val="50000"/>
                </a:schemeClr>
              </a:solidFill>
              <a:latin typeface="Abadi MT Condensed Extra Bold"/>
              <a:cs typeface="Abadi MT Condensed Extra Bold"/>
            </a:endParaRPr>
          </a:p>
        </p:txBody>
      </p:sp>
    </p:spTree>
    <p:extLst>
      <p:ext uri="{BB962C8B-B14F-4D97-AF65-F5344CB8AC3E}">
        <p14:creationId xmlns:p14="http://schemas.microsoft.com/office/powerpoint/2010/main" val="24347784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41362"/>
          </a:xfrm>
        </p:spPr>
        <p:txBody>
          <a:bodyPr>
            <a:noAutofit/>
          </a:bodyPr>
          <a:lstStyle/>
          <a:p>
            <a:pPr algn="ctr"/>
            <a:r>
              <a:rPr lang="en-US" b="1" dirty="0" smtClean="0">
                <a:solidFill>
                  <a:srgbClr val="BFBFBF"/>
                </a:solidFill>
                <a:latin typeface="Gill Sans MT"/>
                <a:cs typeface="Gill Sans MT"/>
              </a:rPr>
              <a:t>Computational Journalism</a:t>
            </a:r>
            <a:endParaRPr lang="en-US" b="1" dirty="0">
              <a:solidFill>
                <a:srgbClr val="BFBFBF"/>
              </a:solidFill>
              <a:latin typeface="Gill Sans MT"/>
              <a:cs typeface="Gill Sans MT"/>
            </a:endParaRPr>
          </a:p>
        </p:txBody>
      </p:sp>
      <p:sp>
        <p:nvSpPr>
          <p:cNvPr id="7" name="Content Placeholder 2"/>
          <p:cNvSpPr txBox="1">
            <a:spLocks/>
          </p:cNvSpPr>
          <p:nvPr/>
        </p:nvSpPr>
        <p:spPr>
          <a:xfrm>
            <a:off x="546972" y="1905000"/>
            <a:ext cx="8139828" cy="4800600"/>
          </a:xfrm>
          <a:prstGeom prst="rect">
            <a:avLst/>
          </a:prstGeom>
          <a:noFill/>
          <a:ln>
            <a:noFill/>
          </a:ln>
        </p:spPr>
        <p:txBody>
          <a:bodyPr vert="horz" lIns="91440" tIns="45720" rIns="91440" bIns="45720" rtlCol="0">
            <a:normAutofit/>
          </a:bodyPr>
          <a:lstStyle/>
          <a:p>
            <a:r>
              <a:rPr lang="en-US" sz="3200" b="1" dirty="0" smtClean="0">
                <a:solidFill>
                  <a:srgbClr val="1EA6FF"/>
                </a:solidFill>
                <a:latin typeface="Gill Sans"/>
                <a:cs typeface="Gill Sans"/>
              </a:rPr>
              <a:t>Finding</a:t>
            </a:r>
            <a:r>
              <a:rPr lang="en-US" sz="3200" dirty="0" smtClean="0">
                <a:solidFill>
                  <a:srgbClr val="000000"/>
                </a:solidFill>
                <a:latin typeface="Gill Sans"/>
                <a:cs typeface="Gill Sans"/>
              </a:rPr>
              <a:t> </a:t>
            </a:r>
            <a:r>
              <a:rPr lang="en-US" sz="3200" dirty="0">
                <a:solidFill>
                  <a:srgbClr val="000000"/>
                </a:solidFill>
                <a:latin typeface="Gill Sans"/>
                <a:cs typeface="Gill Sans"/>
              </a:rPr>
              <a:t>and </a:t>
            </a:r>
            <a:r>
              <a:rPr lang="en-US" sz="3200" b="1" dirty="0">
                <a:solidFill>
                  <a:srgbClr val="FF00AE"/>
                </a:solidFill>
                <a:latin typeface="Gill Sans"/>
                <a:cs typeface="Gill Sans"/>
              </a:rPr>
              <a:t>telling</a:t>
            </a:r>
            <a:r>
              <a:rPr lang="en-US" sz="3200" dirty="0">
                <a:solidFill>
                  <a:srgbClr val="000000"/>
                </a:solidFill>
                <a:latin typeface="Gill Sans"/>
                <a:cs typeface="Gill Sans"/>
              </a:rPr>
              <a:t> news </a:t>
            </a:r>
            <a:r>
              <a:rPr lang="en-US" sz="3200" dirty="0" smtClean="0">
                <a:solidFill>
                  <a:srgbClr val="000000"/>
                </a:solidFill>
                <a:latin typeface="Gill Sans"/>
                <a:cs typeface="Gill Sans"/>
              </a:rPr>
              <a:t>stories, </a:t>
            </a:r>
            <a:r>
              <a:rPr lang="en-US" sz="3200" b="1" i="1" dirty="0" smtClean="0">
                <a:solidFill>
                  <a:srgbClr val="000000"/>
                </a:solidFill>
                <a:latin typeface="Gill Sans"/>
                <a:cs typeface="Gill Sans"/>
              </a:rPr>
              <a:t>with</a:t>
            </a:r>
            <a:r>
              <a:rPr lang="en-US" sz="3200" dirty="0" smtClean="0">
                <a:solidFill>
                  <a:srgbClr val="000000"/>
                </a:solidFill>
                <a:latin typeface="Gill Sans"/>
                <a:cs typeface="Gill Sans"/>
              </a:rPr>
              <a:t>, </a:t>
            </a:r>
            <a:r>
              <a:rPr lang="en-US" sz="3200" b="1" i="1" dirty="0" smtClean="0">
                <a:solidFill>
                  <a:srgbClr val="000000"/>
                </a:solidFill>
                <a:latin typeface="Gill Sans"/>
                <a:cs typeface="Gill Sans"/>
              </a:rPr>
              <a:t>by</a:t>
            </a:r>
            <a:r>
              <a:rPr lang="en-US" sz="3200" dirty="0" smtClean="0">
                <a:solidFill>
                  <a:srgbClr val="000000"/>
                </a:solidFill>
                <a:latin typeface="Gill Sans"/>
                <a:cs typeface="Gill Sans"/>
              </a:rPr>
              <a:t>, or </a:t>
            </a:r>
            <a:r>
              <a:rPr lang="en-US" sz="3200" b="1" i="1" dirty="0" smtClean="0">
                <a:solidFill>
                  <a:srgbClr val="000000"/>
                </a:solidFill>
                <a:latin typeface="Gill Sans"/>
                <a:cs typeface="Gill Sans"/>
              </a:rPr>
              <a:t>about</a:t>
            </a:r>
            <a:r>
              <a:rPr lang="en-US" sz="3200" dirty="0" smtClean="0">
                <a:solidFill>
                  <a:srgbClr val="000000"/>
                </a:solidFill>
                <a:latin typeface="Gill Sans"/>
                <a:cs typeface="Gill Sans"/>
              </a:rPr>
              <a:t> algorithms.</a:t>
            </a:r>
          </a:p>
          <a:p>
            <a:endParaRPr lang="en-US" sz="3200" dirty="0">
              <a:solidFill>
                <a:srgbClr val="000000"/>
              </a:solidFill>
              <a:latin typeface="Gill Sans"/>
              <a:cs typeface="Gill Sans"/>
            </a:endParaRPr>
          </a:p>
          <a:p>
            <a:r>
              <a:rPr lang="en-US" sz="3200" dirty="0" smtClean="0">
                <a:solidFill>
                  <a:srgbClr val="000000"/>
                </a:solidFill>
                <a:latin typeface="Gill Sans"/>
                <a:cs typeface="Gill Sans"/>
              </a:rPr>
              <a:t>Praxis about integrating data, modeling, simulation, programming into journalistic norms, goals, and epistemology </a:t>
            </a:r>
          </a:p>
          <a:p>
            <a:endParaRPr lang="en-US" sz="3200" dirty="0">
              <a:solidFill>
                <a:srgbClr val="000000"/>
              </a:solidFill>
              <a:latin typeface="Gill Sans"/>
              <a:cs typeface="Gill Sans"/>
            </a:endParaRPr>
          </a:p>
        </p:txBody>
      </p:sp>
    </p:spTree>
    <p:extLst>
      <p:ext uri="{BB962C8B-B14F-4D97-AF65-F5344CB8AC3E}">
        <p14:creationId xmlns:p14="http://schemas.microsoft.com/office/powerpoint/2010/main" val="342609565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41362"/>
          </a:xfrm>
        </p:spPr>
        <p:txBody>
          <a:bodyPr>
            <a:noAutofit/>
          </a:bodyPr>
          <a:lstStyle/>
          <a:p>
            <a:pPr algn="ctr"/>
            <a:r>
              <a:rPr lang="en-US" b="1" dirty="0" smtClean="0">
                <a:solidFill>
                  <a:srgbClr val="BFBFBF"/>
                </a:solidFill>
              </a:rPr>
              <a:t>Computational Journalism</a:t>
            </a:r>
            <a:endParaRPr lang="en-US" b="1" dirty="0">
              <a:solidFill>
                <a:srgbClr val="BFBFBF"/>
              </a:solidFill>
            </a:endParaRPr>
          </a:p>
        </p:txBody>
      </p:sp>
      <p:sp>
        <p:nvSpPr>
          <p:cNvPr id="7" name="Content Placeholder 2"/>
          <p:cNvSpPr txBox="1">
            <a:spLocks/>
          </p:cNvSpPr>
          <p:nvPr/>
        </p:nvSpPr>
        <p:spPr>
          <a:xfrm>
            <a:off x="546972" y="1371600"/>
            <a:ext cx="8139828" cy="4876800"/>
          </a:xfrm>
          <a:prstGeom prst="rect">
            <a:avLst/>
          </a:prstGeom>
          <a:noFill/>
          <a:ln>
            <a:noFill/>
          </a:ln>
        </p:spPr>
        <p:txBody>
          <a:bodyPr vert="horz" lIns="91440" tIns="45720" rIns="91440" bIns="45720" rtlCol="0">
            <a:normAutofit fontScale="92500" lnSpcReduction="10000"/>
          </a:bodyPr>
          <a:lstStyle/>
          <a:p>
            <a:r>
              <a:rPr lang="en-US" sz="3200" b="1" dirty="0" smtClean="0">
                <a:latin typeface="Gill Sans"/>
                <a:cs typeface="Gill Sans"/>
              </a:rPr>
              <a:t>Platforms vs. Stories</a:t>
            </a:r>
          </a:p>
          <a:p>
            <a:r>
              <a:rPr lang="en-US" sz="2800" dirty="0" smtClean="0">
                <a:solidFill>
                  <a:srgbClr val="595959"/>
                </a:solidFill>
                <a:latin typeface="Gill Sans"/>
                <a:cs typeface="Gill Sans"/>
              </a:rPr>
              <a:t>Multiple stories, places for exploration, exploit scalability of code</a:t>
            </a:r>
          </a:p>
          <a:p>
            <a:endParaRPr lang="en-US" sz="3000" dirty="0" smtClean="0">
              <a:latin typeface="Gill Sans"/>
              <a:cs typeface="Gill Sans"/>
            </a:endParaRPr>
          </a:p>
          <a:p>
            <a:r>
              <a:rPr lang="en-US" sz="3200" b="1" dirty="0" smtClean="0">
                <a:latin typeface="Gill Sans"/>
                <a:cs typeface="Gill Sans"/>
              </a:rPr>
              <a:t>Computable Models</a:t>
            </a:r>
          </a:p>
          <a:p>
            <a:r>
              <a:rPr lang="en-US" sz="2800" dirty="0" smtClean="0">
                <a:solidFill>
                  <a:srgbClr val="595959"/>
                </a:solidFill>
                <a:latin typeface="Gill Sans"/>
                <a:cs typeface="Gill Sans"/>
              </a:rPr>
              <a:t>Descriptive abstractions of the world which define associations or rules and allow for prediction or simulation</a:t>
            </a:r>
          </a:p>
          <a:p>
            <a:endParaRPr lang="en-US" sz="3000" dirty="0">
              <a:latin typeface="Gill Sans"/>
              <a:cs typeface="Gill Sans"/>
            </a:endParaRPr>
          </a:p>
          <a:p>
            <a:r>
              <a:rPr lang="en-US" sz="3200" b="1" dirty="0" smtClean="0">
                <a:latin typeface="Gill Sans"/>
                <a:cs typeface="Gill Sans"/>
              </a:rPr>
              <a:t>Computational Thinking</a:t>
            </a:r>
          </a:p>
          <a:p>
            <a:r>
              <a:rPr lang="en-US" sz="2800" dirty="0" smtClean="0">
                <a:solidFill>
                  <a:srgbClr val="595959"/>
                </a:solidFill>
                <a:latin typeface="Gill Sans"/>
                <a:cs typeface="Gill Sans"/>
              </a:rPr>
              <a:t>Problem solving via abstraction, algorithms, programming, scale</a:t>
            </a:r>
            <a:endParaRPr lang="en-US" sz="2800" dirty="0">
              <a:solidFill>
                <a:srgbClr val="595959"/>
              </a:solidFill>
              <a:latin typeface="Gill Sans"/>
              <a:cs typeface="Gill Sans"/>
            </a:endParaRPr>
          </a:p>
          <a:p>
            <a:r>
              <a:rPr lang="en-US" sz="3000" dirty="0" smtClean="0">
                <a:latin typeface="Gill Sans"/>
                <a:cs typeface="Gill Sans"/>
              </a:rPr>
              <a:t> </a:t>
            </a:r>
            <a:endParaRPr lang="en-US" sz="3000" dirty="0">
              <a:latin typeface="Gill Sans"/>
              <a:cs typeface="Gill Sans"/>
            </a:endParaRPr>
          </a:p>
        </p:txBody>
      </p:sp>
    </p:spTree>
    <p:extLst>
      <p:ext uri="{BB962C8B-B14F-4D97-AF65-F5344CB8AC3E}">
        <p14:creationId xmlns:p14="http://schemas.microsoft.com/office/powerpoint/2010/main" val="338431133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a:srcRect b="16779"/>
          <a:stretch/>
        </p:blipFill>
        <p:spPr>
          <a:xfrm>
            <a:off x="-1" y="-12143"/>
            <a:ext cx="9142413" cy="6870143"/>
          </a:xfrm>
          <a:prstGeom prst="rect">
            <a:avLst/>
          </a:prstGeom>
        </p:spPr>
      </p:pic>
      <p:sp>
        <p:nvSpPr>
          <p:cNvPr id="3" name="Content Placeholder 2"/>
          <p:cNvSpPr>
            <a:spLocks noGrp="1"/>
          </p:cNvSpPr>
          <p:nvPr>
            <p:ph idx="1"/>
          </p:nvPr>
        </p:nvSpPr>
        <p:spPr>
          <a:xfrm>
            <a:off x="457200" y="4953000"/>
            <a:ext cx="8229600" cy="1625600"/>
          </a:xfrm>
          <a:solidFill>
            <a:schemeClr val="bg1">
              <a:alpha val="75000"/>
            </a:schemeClr>
          </a:solidFill>
        </p:spPr>
        <p:txBody>
          <a:bodyPr>
            <a:normAutofit/>
          </a:bodyPr>
          <a:lstStyle/>
          <a:p>
            <a:r>
              <a:rPr lang="en-US" sz="2400" b="0" i="1" dirty="0">
                <a:cs typeface="Gill Sans"/>
              </a:rPr>
              <a:t>“The thought processes involved in </a:t>
            </a:r>
            <a:r>
              <a:rPr lang="en-US" sz="2400" i="1" dirty="0">
                <a:cs typeface="Gill Sans"/>
              </a:rPr>
              <a:t>formulating problems</a:t>
            </a:r>
            <a:r>
              <a:rPr lang="en-US" sz="2400" b="0" i="1" dirty="0">
                <a:cs typeface="Gill Sans"/>
              </a:rPr>
              <a:t> and </a:t>
            </a:r>
            <a:r>
              <a:rPr lang="en-US" sz="2400" i="1" dirty="0">
                <a:cs typeface="Gill Sans"/>
              </a:rPr>
              <a:t>their solutions </a:t>
            </a:r>
            <a:r>
              <a:rPr lang="en-US" sz="2400" b="0" i="1" dirty="0">
                <a:cs typeface="Gill Sans"/>
              </a:rPr>
              <a:t>so that the solutions are represented in a form that can be effectively carried out by an information-processing agent.</a:t>
            </a:r>
            <a:r>
              <a:rPr lang="en-US" sz="2400" b="0" i="1" dirty="0" smtClean="0">
                <a:cs typeface="Gill Sans"/>
              </a:rPr>
              <a:t>”</a:t>
            </a:r>
          </a:p>
          <a:p>
            <a:pPr algn="r"/>
            <a:r>
              <a:rPr lang="en-US" sz="2400" b="0" i="1" dirty="0" smtClean="0">
                <a:cs typeface="Gill Sans"/>
              </a:rPr>
              <a:t> </a:t>
            </a:r>
            <a:r>
              <a:rPr lang="en-US" sz="2400" b="0" i="1" dirty="0">
                <a:cs typeface="Gill Sans"/>
              </a:rPr>
              <a:t>– Jeannette </a:t>
            </a:r>
            <a:r>
              <a:rPr lang="en-US" sz="2400" b="0" i="1" dirty="0" smtClean="0">
                <a:cs typeface="Gill Sans"/>
              </a:rPr>
              <a:t>Wing, Corporate VP Microsoft Research</a:t>
            </a:r>
            <a:endParaRPr lang="en-US" sz="2400" b="0" i="1" dirty="0">
              <a:cs typeface="Gill Sans"/>
            </a:endParaRPr>
          </a:p>
          <a:p>
            <a:endParaRPr lang="en-US" sz="2400" b="0" dirty="0">
              <a:cs typeface="Gill Sans"/>
            </a:endParaRPr>
          </a:p>
        </p:txBody>
      </p:sp>
    </p:spTree>
    <p:extLst>
      <p:ext uri="{BB962C8B-B14F-4D97-AF65-F5344CB8AC3E}">
        <p14:creationId xmlns:p14="http://schemas.microsoft.com/office/powerpoint/2010/main" val="360337163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Computational Thinking</a:t>
            </a:r>
            <a:endParaRPr lang="en-US" dirty="0"/>
          </a:p>
        </p:txBody>
      </p:sp>
      <p:sp>
        <p:nvSpPr>
          <p:cNvPr id="4" name="Content Placeholder 3"/>
          <p:cNvSpPr>
            <a:spLocks noGrp="1"/>
          </p:cNvSpPr>
          <p:nvPr>
            <p:ph idx="1"/>
          </p:nvPr>
        </p:nvSpPr>
        <p:spPr/>
        <p:txBody>
          <a:bodyPr/>
          <a:lstStyle/>
          <a:p>
            <a:pPr algn="ctr"/>
            <a:endParaRPr lang="en-US" dirty="0" smtClean="0"/>
          </a:p>
          <a:p>
            <a:pPr algn="ctr"/>
            <a:endParaRPr lang="en-US" dirty="0"/>
          </a:p>
          <a:p>
            <a:pPr algn="ctr"/>
            <a:r>
              <a:rPr lang="en-US" dirty="0" smtClean="0"/>
              <a:t>Is </a:t>
            </a:r>
            <a:r>
              <a:rPr lang="en-US" dirty="0" smtClean="0">
                <a:solidFill>
                  <a:srgbClr val="FF00A7"/>
                </a:solidFill>
              </a:rPr>
              <a:t>NOT</a:t>
            </a:r>
            <a:r>
              <a:rPr lang="en-US" dirty="0" smtClean="0"/>
              <a:t> about </a:t>
            </a:r>
            <a:r>
              <a:rPr lang="en-US" dirty="0" smtClean="0">
                <a:solidFill>
                  <a:srgbClr val="FF00A7"/>
                </a:solidFill>
              </a:rPr>
              <a:t>thinking like </a:t>
            </a:r>
            <a:r>
              <a:rPr lang="en-US" dirty="0" smtClean="0"/>
              <a:t>a computer</a:t>
            </a:r>
          </a:p>
          <a:p>
            <a:pPr algn="ctr"/>
            <a:endParaRPr lang="en-US" dirty="0"/>
          </a:p>
          <a:p>
            <a:pPr algn="ctr"/>
            <a:endParaRPr lang="en-US" dirty="0" smtClean="0"/>
          </a:p>
          <a:p>
            <a:pPr algn="ctr"/>
            <a:r>
              <a:rPr lang="en-US" dirty="0" smtClean="0"/>
              <a:t>It’s about thinking in a way so that you can </a:t>
            </a:r>
            <a:r>
              <a:rPr lang="en-US" dirty="0" smtClean="0">
                <a:solidFill>
                  <a:srgbClr val="1EA0FF"/>
                </a:solidFill>
              </a:rPr>
              <a:t>USE </a:t>
            </a:r>
            <a:r>
              <a:rPr lang="en-US" dirty="0" smtClean="0"/>
              <a:t>a </a:t>
            </a:r>
            <a:r>
              <a:rPr lang="en-US" dirty="0" smtClean="0"/>
              <a:t>computer in the best way possible to </a:t>
            </a:r>
            <a:r>
              <a:rPr lang="en-US" dirty="0" smtClean="0">
                <a:solidFill>
                  <a:srgbClr val="1EA0FF"/>
                </a:solidFill>
              </a:rPr>
              <a:t>solve a problem</a:t>
            </a:r>
          </a:p>
          <a:p>
            <a:endParaRPr lang="en-US" dirty="0"/>
          </a:p>
          <a:p>
            <a:endParaRPr lang="en-US" dirty="0"/>
          </a:p>
          <a:p>
            <a:endParaRPr lang="en-US" dirty="0"/>
          </a:p>
        </p:txBody>
      </p:sp>
    </p:spTree>
    <p:extLst>
      <p:ext uri="{BB962C8B-B14F-4D97-AF65-F5344CB8AC3E}">
        <p14:creationId xmlns:p14="http://schemas.microsoft.com/office/powerpoint/2010/main" val="209933802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Computational Thinking</a:t>
            </a:r>
            <a:endParaRPr lang="en-US" dirty="0"/>
          </a:p>
        </p:txBody>
      </p:sp>
      <p:sp>
        <p:nvSpPr>
          <p:cNvPr id="4" name="Content Placeholder 3"/>
          <p:cNvSpPr>
            <a:spLocks noGrp="1"/>
          </p:cNvSpPr>
          <p:nvPr>
            <p:ph idx="1"/>
          </p:nvPr>
        </p:nvSpPr>
        <p:spPr/>
        <p:txBody>
          <a:bodyPr/>
          <a:lstStyle/>
          <a:p>
            <a:r>
              <a:rPr lang="en-US" sz="3200" dirty="0" smtClean="0"/>
              <a:t>Abstraction</a:t>
            </a:r>
          </a:p>
          <a:p>
            <a:pPr lvl="1"/>
            <a:r>
              <a:rPr lang="en-US" dirty="0" smtClean="0"/>
              <a:t>Algorithms, modeling, decomposition, parameterization</a:t>
            </a:r>
          </a:p>
          <a:p>
            <a:endParaRPr lang="en-US" dirty="0"/>
          </a:p>
          <a:p>
            <a:r>
              <a:rPr lang="en-US" dirty="0" smtClean="0"/>
              <a:t>Scale</a:t>
            </a:r>
          </a:p>
          <a:p>
            <a:pPr lvl="1"/>
            <a:r>
              <a:rPr lang="en-US" dirty="0" smtClean="0"/>
              <a:t>Less about one story, more about 10, 100, or 1000</a:t>
            </a:r>
          </a:p>
          <a:p>
            <a:pPr lvl="1"/>
            <a:endParaRPr lang="en-US" dirty="0"/>
          </a:p>
          <a:p>
            <a:r>
              <a:rPr lang="en-US" dirty="0" smtClean="0"/>
              <a:t>Not programming per se</a:t>
            </a:r>
            <a:endParaRPr lang="en-US" dirty="0"/>
          </a:p>
          <a:p>
            <a:pPr lvl="1"/>
            <a:r>
              <a:rPr lang="en-US" dirty="0" smtClean="0"/>
              <a:t>But communicating </a:t>
            </a:r>
            <a:r>
              <a:rPr lang="en-US" dirty="0"/>
              <a:t>with the computer to reify algorithms, models, etc. </a:t>
            </a:r>
            <a:r>
              <a:rPr lang="en-US" dirty="0" smtClean="0"/>
              <a:t>is important nonetheless</a:t>
            </a:r>
            <a:endParaRPr lang="en-US" dirty="0"/>
          </a:p>
          <a:p>
            <a:pPr lvl="1"/>
            <a:endParaRPr lang="en-US" dirty="0"/>
          </a:p>
          <a:p>
            <a:endParaRPr lang="en-US" dirty="0"/>
          </a:p>
        </p:txBody>
      </p:sp>
    </p:spTree>
    <p:extLst>
      <p:ext uri="{BB962C8B-B14F-4D97-AF65-F5344CB8AC3E}">
        <p14:creationId xmlns:p14="http://schemas.microsoft.com/office/powerpoint/2010/main" val="156637971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Abstraction / Modeling</a:t>
            </a:r>
            <a:endParaRPr lang="en-US" dirty="0"/>
          </a:p>
        </p:txBody>
      </p:sp>
      <p:pic>
        <p:nvPicPr>
          <p:cNvPr id="4" name="Picture 3"/>
          <p:cNvPicPr>
            <a:picLocks noChangeAspect="1"/>
          </p:cNvPicPr>
          <p:nvPr/>
        </p:nvPicPr>
        <p:blipFill>
          <a:blip r:embed="rId3"/>
          <a:stretch>
            <a:fillRect/>
          </a:stretch>
        </p:blipFill>
        <p:spPr>
          <a:xfrm>
            <a:off x="0" y="803087"/>
            <a:ext cx="9144000" cy="6207313"/>
          </a:xfrm>
          <a:prstGeom prst="rect">
            <a:avLst/>
          </a:prstGeom>
        </p:spPr>
      </p:pic>
    </p:spTree>
    <p:extLst>
      <p:ext uri="{BB962C8B-B14F-4D97-AF65-F5344CB8AC3E}">
        <p14:creationId xmlns:p14="http://schemas.microsoft.com/office/powerpoint/2010/main" val="2011586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5410200"/>
            <a:ext cx="8229600" cy="1447800"/>
          </a:xfrm>
        </p:spPr>
        <p:txBody>
          <a:bodyPr/>
          <a:lstStyle/>
          <a:p>
            <a:pPr lvl="1"/>
            <a:r>
              <a:rPr lang="en-US" dirty="0" smtClean="0"/>
              <a:t>What might abstractions be in the user model that drives Google News personalization?</a:t>
            </a:r>
            <a:endParaRPr lang="en-US" dirty="0"/>
          </a:p>
        </p:txBody>
      </p:sp>
      <p:pic>
        <p:nvPicPr>
          <p:cNvPr id="6" name="Picture 5"/>
          <p:cNvPicPr>
            <a:picLocks noChangeAspect="1"/>
          </p:cNvPicPr>
          <p:nvPr/>
        </p:nvPicPr>
        <p:blipFill>
          <a:blip r:embed="rId3"/>
          <a:stretch>
            <a:fillRect/>
          </a:stretch>
        </p:blipFill>
        <p:spPr>
          <a:xfrm>
            <a:off x="762000" y="501073"/>
            <a:ext cx="7848600" cy="4756727"/>
          </a:xfrm>
          <a:prstGeom prst="rect">
            <a:avLst/>
          </a:prstGeom>
        </p:spPr>
      </p:pic>
    </p:spTree>
    <p:extLst>
      <p:ext uri="{BB962C8B-B14F-4D97-AF65-F5344CB8AC3E}">
        <p14:creationId xmlns:p14="http://schemas.microsoft.com/office/powerpoint/2010/main" val="265963813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Decomposition</a:t>
            </a:r>
            <a:endParaRPr lang="en-US" dirty="0">
              <a:solidFill>
                <a:srgbClr val="FF0000"/>
              </a:solidFill>
            </a:endParaRPr>
          </a:p>
        </p:txBody>
      </p:sp>
      <p:pic>
        <p:nvPicPr>
          <p:cNvPr id="4" name="Picture 3"/>
          <p:cNvPicPr>
            <a:picLocks noChangeAspect="1"/>
          </p:cNvPicPr>
          <p:nvPr/>
        </p:nvPicPr>
        <p:blipFill>
          <a:blip r:embed="rId3"/>
          <a:stretch>
            <a:fillRect/>
          </a:stretch>
        </p:blipFill>
        <p:spPr>
          <a:xfrm>
            <a:off x="0" y="762000"/>
            <a:ext cx="9144000" cy="6135077"/>
          </a:xfrm>
          <a:prstGeom prst="rect">
            <a:avLst/>
          </a:prstGeom>
        </p:spPr>
      </p:pic>
    </p:spTree>
    <p:extLst>
      <p:ext uri="{BB962C8B-B14F-4D97-AF65-F5344CB8AC3E}">
        <p14:creationId xmlns:p14="http://schemas.microsoft.com/office/powerpoint/2010/main" val="106367881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838200" y="304800"/>
            <a:ext cx="7543800" cy="5140465"/>
          </a:xfrm>
          <a:prstGeom prst="rect">
            <a:avLst/>
          </a:prstGeom>
        </p:spPr>
      </p:pic>
      <p:sp>
        <p:nvSpPr>
          <p:cNvPr id="5" name="Content Placeholder 2"/>
          <p:cNvSpPr>
            <a:spLocks noGrp="1"/>
          </p:cNvSpPr>
          <p:nvPr>
            <p:ph idx="1"/>
          </p:nvPr>
        </p:nvSpPr>
        <p:spPr>
          <a:xfrm>
            <a:off x="457200" y="5562600"/>
            <a:ext cx="8229600" cy="1066800"/>
          </a:xfrm>
        </p:spPr>
        <p:txBody>
          <a:bodyPr/>
          <a:lstStyle/>
          <a:p>
            <a:pPr lvl="1"/>
            <a:r>
              <a:rPr lang="en-US" dirty="0" smtClean="0"/>
              <a:t>What might be the sub tasks this bot undertakes to generate a tweet?</a:t>
            </a:r>
            <a:endParaRPr lang="en-US" dirty="0"/>
          </a:p>
        </p:txBody>
      </p:sp>
    </p:spTree>
    <p:extLst>
      <p:ext uri="{BB962C8B-B14F-4D97-AF65-F5344CB8AC3E}">
        <p14:creationId xmlns:p14="http://schemas.microsoft.com/office/powerpoint/2010/main" val="306135724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91280" y="1066800"/>
            <a:ext cx="4953000" cy="3757706"/>
          </a:xfrm>
          <a:prstGeom prst="rect">
            <a:avLst/>
          </a:prstGeom>
        </p:spPr>
      </p:pic>
      <p:pic>
        <p:nvPicPr>
          <p:cNvPr id="7" name="Picture 6"/>
          <p:cNvPicPr>
            <a:picLocks noChangeAspect="1"/>
          </p:cNvPicPr>
          <p:nvPr/>
        </p:nvPicPr>
        <p:blipFill>
          <a:blip r:embed="rId4"/>
          <a:stretch>
            <a:fillRect/>
          </a:stretch>
        </p:blipFill>
        <p:spPr>
          <a:xfrm>
            <a:off x="3352800" y="4960620"/>
            <a:ext cx="2489200" cy="1866900"/>
          </a:xfrm>
          <a:prstGeom prst="rect">
            <a:avLst/>
          </a:prstGeom>
        </p:spPr>
      </p:pic>
      <p:sp>
        <p:nvSpPr>
          <p:cNvPr id="8" name="Title 1"/>
          <p:cNvSpPr>
            <a:spLocks noGrp="1"/>
          </p:cNvSpPr>
          <p:nvPr>
            <p:ph type="title"/>
          </p:nvPr>
        </p:nvSpPr>
        <p:spPr>
          <a:xfrm>
            <a:off x="0" y="20638"/>
            <a:ext cx="9144000" cy="855662"/>
          </a:xfrm>
        </p:spPr>
        <p:txBody>
          <a:bodyPr>
            <a:noAutofit/>
          </a:bodyPr>
          <a:lstStyle/>
          <a:p>
            <a:r>
              <a:rPr lang="en-US" dirty="0" smtClean="0"/>
              <a:t>Algorithms &amp; Parameters</a:t>
            </a:r>
            <a:endParaRPr lang="en-US" b="1" dirty="0">
              <a:solidFill>
                <a:srgbClr val="BFBFBF"/>
              </a:solidFill>
              <a:latin typeface="Gill Sans"/>
              <a:cs typeface="Gill Sans"/>
            </a:endParaRPr>
          </a:p>
        </p:txBody>
      </p:sp>
      <p:pic>
        <p:nvPicPr>
          <p:cNvPr id="9" name="Picture 8"/>
          <p:cNvPicPr>
            <a:picLocks noChangeAspect="1"/>
          </p:cNvPicPr>
          <p:nvPr/>
        </p:nvPicPr>
        <p:blipFill>
          <a:blip r:embed="rId5"/>
          <a:stretch>
            <a:fillRect/>
          </a:stretch>
        </p:blipFill>
        <p:spPr>
          <a:xfrm>
            <a:off x="220896" y="1066800"/>
            <a:ext cx="3131904" cy="3352979"/>
          </a:xfrm>
          <a:prstGeom prst="rect">
            <a:avLst/>
          </a:prstGeom>
        </p:spPr>
      </p:pic>
      <p:sp>
        <p:nvSpPr>
          <p:cNvPr id="10" name="Right Arrow 9"/>
          <p:cNvSpPr/>
          <p:nvPr/>
        </p:nvSpPr>
        <p:spPr>
          <a:xfrm>
            <a:off x="2783840" y="2286000"/>
            <a:ext cx="978408" cy="484632"/>
          </a:xfrm>
          <a:prstGeom prst="rightArrow">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8689926">
            <a:off x="5892273" y="4965700"/>
            <a:ext cx="978408" cy="484632"/>
          </a:xfrm>
          <a:prstGeom prst="rightArrow">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715387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sp>
        <p:nvSpPr>
          <p:cNvPr id="3" name="Content Placeholder 2"/>
          <p:cNvSpPr>
            <a:spLocks noGrp="1"/>
          </p:cNvSpPr>
          <p:nvPr>
            <p:ph idx="1"/>
          </p:nvPr>
        </p:nvSpPr>
        <p:spPr/>
        <p:txBody>
          <a:bodyPr/>
          <a:lstStyle/>
          <a:p>
            <a:r>
              <a:rPr lang="en-US" dirty="0" smtClean="0"/>
              <a:t>Name</a:t>
            </a:r>
          </a:p>
          <a:p>
            <a:endParaRPr lang="en-US" dirty="0" smtClean="0"/>
          </a:p>
          <a:p>
            <a:r>
              <a:rPr lang="en-US" dirty="0" smtClean="0"/>
              <a:t>Program &amp; Year</a:t>
            </a:r>
          </a:p>
          <a:p>
            <a:endParaRPr lang="en-US" dirty="0" smtClean="0"/>
          </a:p>
          <a:p>
            <a:r>
              <a:rPr lang="en-US" dirty="0" smtClean="0"/>
              <a:t>Interest in taking this class &amp; What you hope to learn</a:t>
            </a:r>
            <a:endParaRPr lang="en-US" dirty="0"/>
          </a:p>
        </p:txBody>
      </p:sp>
    </p:spTree>
    <p:extLst>
      <p:ext uri="{BB962C8B-B14F-4D97-AF65-F5344CB8AC3E}">
        <p14:creationId xmlns:p14="http://schemas.microsoft.com/office/powerpoint/2010/main" val="234371655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165100"/>
            <a:ext cx="9144000" cy="6511636"/>
          </a:xfrm>
          <a:prstGeom prst="rect">
            <a:avLst/>
          </a:prstGeom>
        </p:spPr>
      </p:pic>
    </p:spTree>
    <p:extLst>
      <p:ext uri="{BB962C8B-B14F-4D97-AF65-F5344CB8AC3E}">
        <p14:creationId xmlns:p14="http://schemas.microsoft.com/office/powerpoint/2010/main" val="36647697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Uber</a:t>
            </a:r>
            <a:r>
              <a:rPr lang="en-US" dirty="0" smtClean="0"/>
              <a:t> Charts</a:t>
            </a:r>
            <a:endParaRPr lang="en-US" dirty="0"/>
          </a:p>
        </p:txBody>
      </p:sp>
      <p:sp>
        <p:nvSpPr>
          <p:cNvPr id="3" name="Content Placeholder 2"/>
          <p:cNvSpPr>
            <a:spLocks noGrp="1"/>
          </p:cNvSpPr>
          <p:nvPr>
            <p:ph idx="1"/>
          </p:nvPr>
        </p:nvSpPr>
        <p:spPr/>
        <p:txBody>
          <a:bodyPr>
            <a:normAutofit lnSpcReduction="10000"/>
          </a:bodyPr>
          <a:lstStyle/>
          <a:p>
            <a:r>
              <a:rPr lang="en-US" dirty="0" smtClean="0"/>
              <a:t>We have 140 charts to generate! And </a:t>
            </a:r>
            <a:r>
              <a:rPr lang="en-US" dirty="0"/>
              <a:t>we don’t want to generate each graph by hand. </a:t>
            </a:r>
            <a:endParaRPr lang="en-US" dirty="0" smtClean="0"/>
          </a:p>
          <a:p>
            <a:endParaRPr lang="en-US" dirty="0"/>
          </a:p>
          <a:p>
            <a:r>
              <a:rPr lang="en-US" dirty="0" smtClean="0"/>
              <a:t>Let’s </a:t>
            </a:r>
            <a:r>
              <a:rPr lang="en-US" dirty="0"/>
              <a:t>say we have an abstraction </a:t>
            </a:r>
            <a:r>
              <a:rPr lang="en-US" dirty="0" smtClean="0"/>
              <a:t>called </a:t>
            </a:r>
            <a:r>
              <a:rPr lang="en-US" dirty="0" err="1" smtClean="0">
                <a:solidFill>
                  <a:srgbClr val="FF00A7"/>
                </a:solidFill>
              </a:rPr>
              <a:t>GenerateGraph</a:t>
            </a:r>
            <a:r>
              <a:rPr lang="en-US" dirty="0" smtClean="0">
                <a:solidFill>
                  <a:srgbClr val="FF00A7"/>
                </a:solidFill>
              </a:rPr>
              <a:t> </a:t>
            </a:r>
            <a:r>
              <a:rPr lang="en-US" dirty="0"/>
              <a:t>that has an algorithm that will produce the charts we need. What </a:t>
            </a:r>
            <a:r>
              <a:rPr lang="en-US" dirty="0">
                <a:solidFill>
                  <a:srgbClr val="1EA0FF"/>
                </a:solidFill>
              </a:rPr>
              <a:t>parameters</a:t>
            </a:r>
            <a:r>
              <a:rPr lang="en-US" dirty="0"/>
              <a:t> should we </a:t>
            </a:r>
            <a:r>
              <a:rPr lang="en-US" dirty="0" smtClean="0"/>
              <a:t>build </a:t>
            </a:r>
            <a:r>
              <a:rPr lang="en-US" dirty="0"/>
              <a:t>into that </a:t>
            </a:r>
            <a:r>
              <a:rPr lang="en-US" dirty="0" smtClean="0"/>
              <a:t>abstraction to create all the varieties of graphs needed? </a:t>
            </a:r>
            <a:endParaRPr lang="en-US" dirty="0"/>
          </a:p>
          <a:p>
            <a:endParaRPr lang="en-US" dirty="0"/>
          </a:p>
        </p:txBody>
      </p:sp>
    </p:spTree>
    <p:extLst>
      <p:ext uri="{BB962C8B-B14F-4D97-AF65-F5344CB8AC3E}">
        <p14:creationId xmlns:p14="http://schemas.microsoft.com/office/powerpoint/2010/main" val="141990337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568575"/>
            <a:ext cx="7772400" cy="1470025"/>
          </a:xfrm>
        </p:spPr>
        <p:txBody>
          <a:bodyPr/>
          <a:lstStyle/>
          <a:p>
            <a:r>
              <a:rPr lang="en-US" dirty="0" smtClean="0">
                <a:solidFill>
                  <a:schemeClr val="tx1"/>
                </a:solidFill>
              </a:rPr>
              <a:t>Break</a:t>
            </a:r>
            <a:endParaRPr lang="en-US" dirty="0">
              <a:solidFill>
                <a:schemeClr val="tx1"/>
              </a:solidFill>
            </a:endParaRPr>
          </a:p>
        </p:txBody>
      </p:sp>
    </p:spTree>
    <p:extLst>
      <p:ext uri="{BB962C8B-B14F-4D97-AF65-F5344CB8AC3E}">
        <p14:creationId xmlns:p14="http://schemas.microsoft.com/office/powerpoint/2010/main" val="383997734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0"/>
            <a:ext cx="9144000" cy="6629400"/>
          </a:xfrm>
          <a:prstGeom prst="rect">
            <a:avLst/>
          </a:prstGeom>
        </p:spPr>
      </p:pic>
      <p:sp>
        <p:nvSpPr>
          <p:cNvPr id="5" name="Rectangle 4"/>
          <p:cNvSpPr/>
          <p:nvPr/>
        </p:nvSpPr>
        <p:spPr>
          <a:xfrm>
            <a:off x="-1" y="6581001"/>
            <a:ext cx="9142413"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www.buzzfeed.com</a:t>
            </a:r>
            <a:r>
              <a:rPr lang="en-US" sz="1200" dirty="0">
                <a:latin typeface="Helvetica"/>
                <a:cs typeface="Helvetica"/>
              </a:rPr>
              <a:t>/</a:t>
            </a:r>
            <a:r>
              <a:rPr lang="en-US" sz="1200" dirty="0" err="1">
                <a:latin typeface="Helvetica"/>
                <a:cs typeface="Helvetica"/>
              </a:rPr>
              <a:t>heidiblake</a:t>
            </a:r>
            <a:r>
              <a:rPr lang="en-US" sz="1200" dirty="0">
                <a:latin typeface="Helvetica"/>
                <a:cs typeface="Helvetica"/>
              </a:rPr>
              <a:t>/the-tennis-racket</a:t>
            </a:r>
          </a:p>
        </p:txBody>
      </p:sp>
    </p:spTree>
    <p:extLst>
      <p:ext uri="{BB962C8B-B14F-4D97-AF65-F5344CB8AC3E}">
        <p14:creationId xmlns:p14="http://schemas.microsoft.com/office/powerpoint/2010/main" val="411509745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a:hlinkClick r:id="rId3"/>
          </p:cNvPr>
          <p:cNvPicPr>
            <a:picLocks noChangeAspect="1"/>
          </p:cNvPicPr>
          <p:nvPr/>
        </p:nvPicPr>
        <p:blipFill>
          <a:blip r:embed="rId4"/>
          <a:stretch>
            <a:fillRect/>
          </a:stretch>
        </p:blipFill>
        <p:spPr>
          <a:xfrm>
            <a:off x="1854200" y="0"/>
            <a:ext cx="5423909" cy="6858000"/>
          </a:xfrm>
          <a:prstGeom prst="rect">
            <a:avLst/>
          </a:prstGeom>
        </p:spPr>
      </p:pic>
      <p:sp>
        <p:nvSpPr>
          <p:cNvPr id="6" name="Rectangle 5"/>
          <p:cNvSpPr/>
          <p:nvPr/>
        </p:nvSpPr>
        <p:spPr>
          <a:xfrm>
            <a:off x="86" y="6581001"/>
            <a:ext cx="8991514"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www.buzzfeed.com</a:t>
            </a:r>
            <a:r>
              <a:rPr lang="en-US" sz="1200" dirty="0">
                <a:latin typeface="Helvetica"/>
                <a:cs typeface="Helvetica"/>
              </a:rPr>
              <a:t>/</a:t>
            </a:r>
            <a:r>
              <a:rPr lang="en-US" sz="1200" dirty="0" err="1">
                <a:latin typeface="Helvetica"/>
                <a:cs typeface="Helvetica"/>
              </a:rPr>
              <a:t>johntemplon</a:t>
            </a:r>
            <a:r>
              <a:rPr lang="en-US" sz="1200" dirty="0">
                <a:latin typeface="Helvetica"/>
                <a:cs typeface="Helvetica"/>
              </a:rPr>
              <a:t>/how-we-used-data-to-investigate-match-fixing-in-tennis#.fozp5P0Jr</a:t>
            </a:r>
          </a:p>
        </p:txBody>
      </p:sp>
    </p:spTree>
    <p:extLst>
      <p:ext uri="{BB962C8B-B14F-4D97-AF65-F5344CB8AC3E}">
        <p14:creationId xmlns:p14="http://schemas.microsoft.com/office/powerpoint/2010/main" val="10700235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990600" y="0"/>
            <a:ext cx="7156858" cy="6629400"/>
          </a:xfrm>
          <a:prstGeom prst="rect">
            <a:avLst/>
          </a:prstGeom>
        </p:spPr>
      </p:pic>
      <p:sp>
        <p:nvSpPr>
          <p:cNvPr id="5" name="Rectangle 4"/>
          <p:cNvSpPr/>
          <p:nvPr/>
        </p:nvSpPr>
        <p:spPr>
          <a:xfrm>
            <a:off x="11940" y="6581001"/>
            <a:ext cx="9132059" cy="276999"/>
          </a:xfrm>
          <a:prstGeom prst="rect">
            <a:avLst/>
          </a:prstGeom>
        </p:spPr>
        <p:txBody>
          <a:bodyPr wrap="square">
            <a:spAutoFit/>
          </a:bodyPr>
          <a:lstStyle/>
          <a:p>
            <a:pPr algn="r"/>
            <a:r>
              <a:rPr lang="en-US" sz="1200" dirty="0">
                <a:latin typeface="Helvetica"/>
                <a:cs typeface="Helvetica"/>
              </a:rPr>
              <a:t>https://</a:t>
            </a:r>
            <a:r>
              <a:rPr lang="en-US" sz="1200" dirty="0" err="1">
                <a:latin typeface="Helvetica"/>
                <a:cs typeface="Helvetica"/>
              </a:rPr>
              <a:t>github.com</a:t>
            </a:r>
            <a:r>
              <a:rPr lang="en-US" sz="1200" dirty="0">
                <a:latin typeface="Helvetica"/>
                <a:cs typeface="Helvetica"/>
              </a:rPr>
              <a:t>/</a:t>
            </a:r>
            <a:r>
              <a:rPr lang="en-US" sz="1200" dirty="0" err="1">
                <a:latin typeface="Helvetica"/>
                <a:cs typeface="Helvetica"/>
              </a:rPr>
              <a:t>BuzzFeedNews</a:t>
            </a:r>
            <a:r>
              <a:rPr lang="en-US" sz="1200" dirty="0">
                <a:latin typeface="Helvetica"/>
                <a:cs typeface="Helvetica"/>
              </a:rPr>
              <a:t>/2016-01-tennis-betting-analysis</a:t>
            </a:r>
          </a:p>
        </p:txBody>
      </p:sp>
    </p:spTree>
    <p:extLst>
      <p:ext uri="{BB962C8B-B14F-4D97-AF65-F5344CB8AC3E}">
        <p14:creationId xmlns:p14="http://schemas.microsoft.com/office/powerpoint/2010/main" val="410060636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1028700" y="0"/>
            <a:ext cx="7070103" cy="6629400"/>
          </a:xfrm>
          <a:prstGeom prst="rect">
            <a:avLst/>
          </a:prstGeom>
        </p:spPr>
      </p:pic>
      <p:sp>
        <p:nvSpPr>
          <p:cNvPr id="5" name="Rectangle 4"/>
          <p:cNvSpPr/>
          <p:nvPr/>
        </p:nvSpPr>
        <p:spPr>
          <a:xfrm>
            <a:off x="1030288" y="6581001"/>
            <a:ext cx="8113712" cy="276999"/>
          </a:xfrm>
          <a:prstGeom prst="rect">
            <a:avLst/>
          </a:prstGeom>
        </p:spPr>
        <p:txBody>
          <a:bodyPr wrap="square">
            <a:spAutoFit/>
          </a:bodyPr>
          <a:lstStyle/>
          <a:p>
            <a:pPr algn="r"/>
            <a:r>
              <a:rPr lang="en-US" sz="1200" dirty="0">
                <a:latin typeface="Helvetica"/>
                <a:cs typeface="Helvetica"/>
              </a:rPr>
              <a:t>https://</a:t>
            </a:r>
            <a:r>
              <a:rPr lang="en-US" sz="1200" dirty="0" err="1">
                <a:latin typeface="Helvetica"/>
                <a:cs typeface="Helvetica"/>
              </a:rPr>
              <a:t>github.com</a:t>
            </a:r>
            <a:r>
              <a:rPr lang="en-US" sz="1200" dirty="0">
                <a:latin typeface="Helvetica"/>
                <a:cs typeface="Helvetica"/>
              </a:rPr>
              <a:t>/</a:t>
            </a:r>
            <a:r>
              <a:rPr lang="en-US" sz="1200" dirty="0" err="1">
                <a:latin typeface="Helvetica"/>
                <a:cs typeface="Helvetica"/>
              </a:rPr>
              <a:t>BuzzFeedNews</a:t>
            </a:r>
            <a:r>
              <a:rPr lang="en-US" sz="1200" dirty="0">
                <a:latin typeface="Helvetica"/>
                <a:cs typeface="Helvetica"/>
              </a:rPr>
              <a:t>/2016-01-tennis-betting-analysis/blob/master/notebooks/tennis-</a:t>
            </a:r>
            <a:r>
              <a:rPr lang="en-US" sz="1200" dirty="0" err="1">
                <a:latin typeface="Helvetica"/>
                <a:cs typeface="Helvetica"/>
              </a:rPr>
              <a:t>analysis.ipynb</a:t>
            </a:r>
            <a:endParaRPr lang="en-US" sz="1200" dirty="0">
              <a:latin typeface="Helvetica"/>
              <a:cs typeface="Helvetica"/>
            </a:endParaRPr>
          </a:p>
        </p:txBody>
      </p:sp>
    </p:spTree>
    <p:extLst>
      <p:ext uri="{BB962C8B-B14F-4D97-AF65-F5344CB8AC3E}">
        <p14:creationId xmlns:p14="http://schemas.microsoft.com/office/powerpoint/2010/main" val="89423015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5" name="Rectangle 4"/>
          <p:cNvSpPr/>
          <p:nvPr/>
        </p:nvSpPr>
        <p:spPr>
          <a:xfrm>
            <a:off x="6477050" y="6581001"/>
            <a:ext cx="2665363" cy="276999"/>
          </a:xfrm>
          <a:prstGeom prst="rect">
            <a:avLst/>
          </a:prstGeom>
        </p:spPr>
        <p:txBody>
          <a:bodyPr wrap="none">
            <a:spAutoFit/>
          </a:bodyPr>
          <a:lstStyle/>
          <a:p>
            <a:pPr algn="r"/>
            <a:r>
              <a:rPr lang="en-US" sz="1200" dirty="0">
                <a:latin typeface="Helvetica"/>
                <a:cs typeface="Helvetica"/>
              </a:rPr>
              <a:t>https://</a:t>
            </a:r>
            <a:r>
              <a:rPr lang="en-US" sz="1200" dirty="0" err="1">
                <a:latin typeface="Helvetica"/>
                <a:cs typeface="Helvetica"/>
              </a:rPr>
              <a:t>www.continuum.io</a:t>
            </a:r>
            <a:r>
              <a:rPr lang="en-US" sz="1200" dirty="0">
                <a:latin typeface="Helvetica"/>
                <a:cs typeface="Helvetica"/>
              </a:rPr>
              <a:t>/downloads</a:t>
            </a:r>
          </a:p>
        </p:txBody>
      </p:sp>
      <p:pic>
        <p:nvPicPr>
          <p:cNvPr id="3" name="Picture 2"/>
          <p:cNvPicPr>
            <a:picLocks noChangeAspect="1"/>
          </p:cNvPicPr>
          <p:nvPr/>
        </p:nvPicPr>
        <p:blipFill>
          <a:blip r:embed="rId3"/>
          <a:stretch>
            <a:fillRect/>
          </a:stretch>
        </p:blipFill>
        <p:spPr>
          <a:xfrm>
            <a:off x="152400" y="1219200"/>
            <a:ext cx="8839200" cy="4640355"/>
          </a:xfrm>
          <a:prstGeom prst="rect">
            <a:avLst/>
          </a:prstGeom>
        </p:spPr>
      </p:pic>
    </p:spTree>
    <p:extLst>
      <p:ext uri="{BB962C8B-B14F-4D97-AF65-F5344CB8AC3E}">
        <p14:creationId xmlns:p14="http://schemas.microsoft.com/office/powerpoint/2010/main" val="196886455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0" y="203200"/>
            <a:ext cx="9144000" cy="6426977"/>
          </a:xfrm>
          <a:prstGeom prst="rect">
            <a:avLst/>
          </a:prstGeom>
        </p:spPr>
      </p:pic>
    </p:spTree>
    <p:extLst>
      <p:ext uri="{BB962C8B-B14F-4D97-AF65-F5344CB8AC3E}">
        <p14:creationId xmlns:p14="http://schemas.microsoft.com/office/powerpoint/2010/main" val="74931592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lvl="1"/>
            <a:endParaRPr lang="en-US" dirty="0"/>
          </a:p>
        </p:txBody>
      </p:sp>
    </p:spTree>
    <p:extLst>
      <p:ext uri="{BB962C8B-B14F-4D97-AF65-F5344CB8AC3E}">
        <p14:creationId xmlns:p14="http://schemas.microsoft.com/office/powerpoint/2010/main" val="12741858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4"/>
          <p:cNvSpPr/>
          <p:nvPr/>
        </p:nvSpPr>
        <p:spPr>
          <a:xfrm>
            <a:off x="3429000" y="6504801"/>
            <a:ext cx="5715000" cy="276999"/>
          </a:xfrm>
          <a:prstGeom prst="rect">
            <a:avLst/>
          </a:prstGeom>
        </p:spPr>
        <p:txBody>
          <a:bodyPr wrap="square">
            <a:spAutoFit/>
          </a:bodyPr>
          <a:lstStyle/>
          <a:p>
            <a:pPr algn="r"/>
            <a:r>
              <a:rPr lang="en-US" sz="1200" dirty="0">
                <a:latin typeface="Helvetica"/>
                <a:cs typeface="Helvetica"/>
              </a:rPr>
              <a:t>https://</a:t>
            </a:r>
            <a:r>
              <a:rPr lang="en-US" sz="1200" dirty="0" err="1">
                <a:latin typeface="Helvetica"/>
                <a:cs typeface="Helvetica"/>
              </a:rPr>
              <a:t>github.com</a:t>
            </a:r>
            <a:r>
              <a:rPr lang="en-US" sz="1200" dirty="0">
                <a:latin typeface="Helvetica"/>
                <a:cs typeface="Helvetica"/>
              </a:rPr>
              <a:t>/comp-journalism/UMD-J479V-J779V-</a:t>
            </a:r>
            <a:r>
              <a:rPr lang="en-US" sz="1200" dirty="0" smtClean="0">
                <a:latin typeface="Helvetica"/>
                <a:cs typeface="Helvetica"/>
              </a:rPr>
              <a:t>Spring2017</a:t>
            </a:r>
            <a:endParaRPr lang="en-US" sz="1200" dirty="0">
              <a:latin typeface="Helvetica"/>
              <a:cs typeface="Helvetica"/>
            </a:endParaRPr>
          </a:p>
        </p:txBody>
      </p:sp>
      <p:pic>
        <p:nvPicPr>
          <p:cNvPr id="6" name="Picture 5"/>
          <p:cNvPicPr>
            <a:picLocks noChangeAspect="1"/>
          </p:cNvPicPr>
          <p:nvPr/>
        </p:nvPicPr>
        <p:blipFill>
          <a:blip r:embed="rId3"/>
          <a:stretch>
            <a:fillRect/>
          </a:stretch>
        </p:blipFill>
        <p:spPr>
          <a:xfrm>
            <a:off x="560387" y="0"/>
            <a:ext cx="8050213" cy="6508870"/>
          </a:xfrm>
          <a:prstGeom prst="rect">
            <a:avLst/>
          </a:prstGeom>
        </p:spPr>
      </p:pic>
    </p:spTree>
    <p:extLst>
      <p:ext uri="{BB962C8B-B14F-4D97-AF65-F5344CB8AC3E}">
        <p14:creationId xmlns:p14="http://schemas.microsoft.com/office/powerpoint/2010/main" val="75294994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Paper Presentations</a:t>
            </a:r>
            <a:endParaRPr lang="en-US" dirty="0"/>
          </a:p>
        </p:txBody>
      </p:sp>
      <p:pic>
        <p:nvPicPr>
          <p:cNvPr id="4" name="Picture 3">
            <a:hlinkClick r:id="rId2"/>
          </p:cNvPr>
          <p:cNvPicPr>
            <a:picLocks noChangeAspect="1"/>
          </p:cNvPicPr>
          <p:nvPr/>
        </p:nvPicPr>
        <p:blipFill>
          <a:blip r:embed="rId3"/>
          <a:stretch>
            <a:fillRect/>
          </a:stretch>
        </p:blipFill>
        <p:spPr>
          <a:xfrm>
            <a:off x="304800" y="1282700"/>
            <a:ext cx="8521700" cy="4508500"/>
          </a:xfrm>
          <a:prstGeom prst="rect">
            <a:avLst/>
          </a:prstGeom>
        </p:spPr>
      </p:pic>
    </p:spTree>
    <p:extLst>
      <p:ext uri="{BB962C8B-B14F-4D97-AF65-F5344CB8AC3E}">
        <p14:creationId xmlns:p14="http://schemas.microsoft.com/office/powerpoint/2010/main" val="219456115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Insights</a:t>
            </a:r>
            <a:endParaRPr lang="en-US" dirty="0"/>
          </a:p>
        </p:txBody>
      </p:sp>
      <p:pic>
        <p:nvPicPr>
          <p:cNvPr id="4" name="Picture 3">
            <a:hlinkClick r:id="rId3"/>
          </p:cNvPr>
          <p:cNvPicPr>
            <a:picLocks noChangeAspect="1"/>
          </p:cNvPicPr>
          <p:nvPr/>
        </p:nvPicPr>
        <p:blipFill>
          <a:blip r:embed="rId4"/>
          <a:stretch>
            <a:fillRect/>
          </a:stretch>
        </p:blipFill>
        <p:spPr>
          <a:xfrm>
            <a:off x="1435100" y="0"/>
            <a:ext cx="6259484" cy="6858000"/>
          </a:xfrm>
          <a:prstGeom prst="rect">
            <a:avLst/>
          </a:prstGeom>
        </p:spPr>
      </p:pic>
    </p:spTree>
    <p:extLst>
      <p:ext uri="{BB962C8B-B14F-4D97-AF65-F5344CB8AC3E}">
        <p14:creationId xmlns:p14="http://schemas.microsoft.com/office/powerpoint/2010/main" val="65510849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304800"/>
            <a:ext cx="9144000" cy="6230867"/>
          </a:xfrm>
          <a:prstGeom prst="rect">
            <a:avLst/>
          </a:prstGeom>
        </p:spPr>
      </p:pic>
    </p:spTree>
    <p:extLst>
      <p:ext uri="{BB962C8B-B14F-4D97-AF65-F5344CB8AC3E}">
        <p14:creationId xmlns:p14="http://schemas.microsoft.com/office/powerpoint/2010/main" val="372425918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a:hlinkClick r:id="rId3"/>
          </p:cNvPr>
          <p:cNvPicPr>
            <a:picLocks noChangeAspect="1"/>
          </p:cNvPicPr>
          <p:nvPr/>
        </p:nvPicPr>
        <p:blipFill>
          <a:blip r:embed="rId4"/>
          <a:stretch>
            <a:fillRect/>
          </a:stretch>
        </p:blipFill>
        <p:spPr>
          <a:xfrm>
            <a:off x="571500" y="0"/>
            <a:ext cx="7988785" cy="6858000"/>
          </a:xfrm>
          <a:prstGeom prst="rect">
            <a:avLst/>
          </a:prstGeom>
        </p:spPr>
      </p:pic>
    </p:spTree>
    <p:extLst>
      <p:ext uri="{BB962C8B-B14F-4D97-AF65-F5344CB8AC3E}">
        <p14:creationId xmlns:p14="http://schemas.microsoft.com/office/powerpoint/2010/main" val="164464170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Buzzfeed</a:t>
            </a:r>
            <a:r>
              <a:rPr lang="en-US" dirty="0" smtClean="0"/>
              <a:t> Pound</a:t>
            </a:r>
            <a:endParaRPr lang="en-US" dirty="0"/>
          </a:p>
        </p:txBody>
      </p:sp>
      <p:pic>
        <p:nvPicPr>
          <p:cNvPr id="6" name="Picture 5"/>
          <p:cNvPicPr>
            <a:picLocks noChangeAspect="1"/>
          </p:cNvPicPr>
          <p:nvPr/>
        </p:nvPicPr>
        <p:blipFill>
          <a:blip r:embed="rId3"/>
          <a:stretch>
            <a:fillRect/>
          </a:stretch>
        </p:blipFill>
        <p:spPr>
          <a:xfrm>
            <a:off x="609600" y="1460500"/>
            <a:ext cx="7937500" cy="4406900"/>
          </a:xfrm>
          <a:prstGeom prst="rect">
            <a:avLst/>
          </a:prstGeom>
        </p:spPr>
      </p:pic>
    </p:spTree>
    <p:extLst>
      <p:ext uri="{BB962C8B-B14F-4D97-AF65-F5344CB8AC3E}">
        <p14:creationId xmlns:p14="http://schemas.microsoft.com/office/powerpoint/2010/main" val="168468422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572000" y="1430230"/>
            <a:ext cx="4274878" cy="3903770"/>
          </a:xfrm>
          <a:prstGeom prst="rect">
            <a:avLst/>
          </a:prstGeom>
        </p:spPr>
      </p:pic>
      <p:pic>
        <p:nvPicPr>
          <p:cNvPr id="5" name="Picture 4"/>
          <p:cNvPicPr>
            <a:picLocks noChangeAspect="1"/>
          </p:cNvPicPr>
          <p:nvPr/>
        </p:nvPicPr>
        <p:blipFill>
          <a:blip r:embed="rId4"/>
          <a:stretch>
            <a:fillRect/>
          </a:stretch>
        </p:blipFill>
        <p:spPr>
          <a:xfrm>
            <a:off x="381000" y="0"/>
            <a:ext cx="3855697" cy="6858000"/>
          </a:xfrm>
          <a:prstGeom prst="rect">
            <a:avLst/>
          </a:prstGeom>
        </p:spPr>
      </p:pic>
    </p:spTree>
    <p:extLst>
      <p:ext uri="{BB962C8B-B14F-4D97-AF65-F5344CB8AC3E}">
        <p14:creationId xmlns:p14="http://schemas.microsoft.com/office/powerpoint/2010/main" val="331744327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42614</TotalTime>
  <Words>2316</Words>
  <Application>Microsoft Macintosh PowerPoint</Application>
  <PresentationFormat>On-screen Show (4:3)</PresentationFormat>
  <Paragraphs>165</Paragraphs>
  <Slides>29</Slides>
  <Notes>26</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Introductions</vt:lpstr>
      <vt:lpstr>PowerPoint Presentation</vt:lpstr>
      <vt:lpstr>Research Paper Presentations</vt:lpstr>
      <vt:lpstr>Automated Insights</vt:lpstr>
      <vt:lpstr>PowerPoint Presentation</vt:lpstr>
      <vt:lpstr>PowerPoint Presentation</vt:lpstr>
      <vt:lpstr>Buzzfeed Pound</vt:lpstr>
      <vt:lpstr>PowerPoint Presentation</vt:lpstr>
      <vt:lpstr>Computational Journalism</vt:lpstr>
      <vt:lpstr>Computational Journalism</vt:lpstr>
      <vt:lpstr>PowerPoint Presentation</vt:lpstr>
      <vt:lpstr>Computational Thinking</vt:lpstr>
      <vt:lpstr>Computational Thinking</vt:lpstr>
      <vt:lpstr>Abstraction / Modeling</vt:lpstr>
      <vt:lpstr>PowerPoint Presentation</vt:lpstr>
      <vt:lpstr>Decomposition</vt:lpstr>
      <vt:lpstr>PowerPoint Presentation</vt:lpstr>
      <vt:lpstr>Algorithms &amp; Parameters</vt:lpstr>
      <vt:lpstr>PowerPoint Presentation</vt:lpstr>
      <vt:lpstr>Uber Charts</vt:lpstr>
      <vt:lpstr>Break</vt:lpstr>
      <vt:lpstr>PowerPoint Presentation</vt:lpstr>
      <vt:lpstr>PowerPoint Presentation</vt:lpstr>
      <vt:lpstr>PowerPoint Presentation</vt:lpstr>
      <vt:lpstr>PowerPoint Presentation</vt:lpstr>
      <vt:lpstr>Getting Started</vt:lpstr>
      <vt:lpstr>PowerPoint Presentation</vt:lpstr>
      <vt:lpstr>Questions?</vt:lpstr>
    </vt:vector>
  </TitlesOfParts>
  <Company>Rutgers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Nicholas Diakopoulos, Ph.D. Rutgers University School of Communication and Information</dc:title>
  <dc:creator>Nick Diakopoulos</dc:creator>
  <cp:lastModifiedBy>Nick</cp:lastModifiedBy>
  <cp:revision>394</cp:revision>
  <cp:lastPrinted>2015-01-26T22:48:29Z</cp:lastPrinted>
  <dcterms:created xsi:type="dcterms:W3CDTF">2011-09-25T22:28:55Z</dcterms:created>
  <dcterms:modified xsi:type="dcterms:W3CDTF">2017-01-29T17:29:39Z</dcterms:modified>
</cp:coreProperties>
</file>